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8" r:id="rId3"/>
    <p:sldId id="283" r:id="rId4"/>
    <p:sldId id="279" r:id="rId5"/>
    <p:sldId id="286" r:id="rId6"/>
    <p:sldId id="290" r:id="rId7"/>
  </p:sldIdLst>
  <p:sldSz cx="9144000" cy="5143500" type="screen16x9"/>
  <p:notesSz cx="6724650" cy="9874250"/>
  <p:defaultTextStyle>
    <a:defPPr>
      <a:defRPr lang="ru-RU"/>
    </a:defPPr>
    <a:lvl1pPr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03225" indent="53975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808038" indent="106363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211263" indent="160338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616075" indent="212725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39598"/>
    <a:srgbClr val="E1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742" autoAdjust="0"/>
  </p:normalViewPr>
  <p:slideViewPr>
    <p:cSldViewPr snapToGrid="0" snapToObjects="1">
      <p:cViewPr>
        <p:scale>
          <a:sx n="100" d="100"/>
          <a:sy n="100" d="100"/>
        </p:scale>
        <p:origin x="-1290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EDC722-DE81-8945-8709-7D09B05D85C0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06B699-C64F-4C42-B755-0F2269A5A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32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5724CC-1C0E-A34C-9C61-30399F73B5E6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90268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Образец текста</a:t>
            </a:r>
          </a:p>
          <a:p>
            <a:pPr lvl="1"/>
            <a:r>
              <a:rPr lang="x-none" noProof="0" smtClean="0"/>
              <a:t>Второй уровень</a:t>
            </a:r>
          </a:p>
          <a:p>
            <a:pPr lvl="2"/>
            <a:r>
              <a:rPr lang="x-none" noProof="0" smtClean="0"/>
              <a:t>Третий уровень</a:t>
            </a:r>
          </a:p>
          <a:p>
            <a:pPr lvl="3"/>
            <a:r>
              <a:rPr lang="x-none" noProof="0" smtClean="0"/>
              <a:t>Четвертый уровень</a:t>
            </a:r>
          </a:p>
          <a:p>
            <a:pPr lvl="4"/>
            <a:r>
              <a:rPr lang="x-none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F5FD83-21B6-564C-A470-5137DAEB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59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03225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2pPr>
    <a:lvl3pPr marL="808038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3pPr>
    <a:lvl4pPr marL="1211263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4pPr>
    <a:lvl5pPr marL="1616075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5pPr>
    <a:lvl6pPr marL="2020110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24132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28153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32175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5FD83-21B6-564C-A470-5137DAEBADD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5FD83-21B6-564C-A470-5137DAEBADD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5FD83-21B6-564C-A470-5137DAEBAD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5FD83-21B6-564C-A470-5137DAEBAD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0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5FD83-21B6-564C-A470-5137DAEBADD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pre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2" y="2418440"/>
            <a:ext cx="7772400" cy="4373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2887412"/>
            <a:ext cx="6400800" cy="4188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1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0249-C268-4442-AA53-EBE659A041EA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488E-ACB7-8E45-8AEE-728BB6EA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1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1"/>
            <a:ext cx="6019800" cy="43886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54E6-ACE8-5443-A792-634333F260C1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6C98-C829-6F46-9AD9-8650EF5D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BE70-F3F3-854E-B125-D9F2BBE6F97F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1C60-06B2-D044-9B0F-5F061DC7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0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article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59200"/>
            <a:ext cx="8312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4" y="2811313"/>
            <a:ext cx="7772400" cy="476564"/>
          </a:xfrm>
        </p:spPr>
        <p:txBody>
          <a:bodyPr>
            <a:normAutofit/>
          </a:bodyPr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308463"/>
            <a:ext cx="7772400" cy="7684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4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8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2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60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201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24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81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321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6511-BB1F-E34A-B892-92C18632147D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3093-3E9E-324D-8B24-EBBB28E3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8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E987-A1A3-254B-B617-D65ACC662C4A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BEEE-8C57-E94B-993E-700AFD9C3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022" indent="0">
              <a:buNone/>
              <a:defRPr sz="1800" b="1"/>
            </a:lvl2pPr>
            <a:lvl3pPr marL="808044" indent="0">
              <a:buNone/>
              <a:defRPr sz="1600" b="1"/>
            </a:lvl3pPr>
            <a:lvl4pPr marL="1212066" indent="0">
              <a:buNone/>
              <a:defRPr sz="1400" b="1"/>
            </a:lvl4pPr>
            <a:lvl5pPr marL="1616088" indent="0">
              <a:buNone/>
              <a:defRPr sz="1400" b="1"/>
            </a:lvl5pPr>
            <a:lvl6pPr marL="2020110" indent="0">
              <a:buNone/>
              <a:defRPr sz="1400" b="1"/>
            </a:lvl6pPr>
            <a:lvl7pPr marL="2424132" indent="0">
              <a:buNone/>
              <a:defRPr sz="1400" b="1"/>
            </a:lvl7pPr>
            <a:lvl8pPr marL="2828153" indent="0">
              <a:buNone/>
              <a:defRPr sz="1400" b="1"/>
            </a:lvl8pPr>
            <a:lvl9pPr marL="323217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022" indent="0">
              <a:buNone/>
              <a:defRPr sz="1800" b="1"/>
            </a:lvl2pPr>
            <a:lvl3pPr marL="808044" indent="0">
              <a:buNone/>
              <a:defRPr sz="1600" b="1"/>
            </a:lvl3pPr>
            <a:lvl4pPr marL="1212066" indent="0">
              <a:buNone/>
              <a:defRPr sz="1400" b="1"/>
            </a:lvl4pPr>
            <a:lvl5pPr marL="1616088" indent="0">
              <a:buNone/>
              <a:defRPr sz="1400" b="1"/>
            </a:lvl5pPr>
            <a:lvl6pPr marL="2020110" indent="0">
              <a:buNone/>
              <a:defRPr sz="1400" b="1"/>
            </a:lvl6pPr>
            <a:lvl7pPr marL="2424132" indent="0">
              <a:buNone/>
              <a:defRPr sz="1400" b="1"/>
            </a:lvl7pPr>
            <a:lvl8pPr marL="2828153" indent="0">
              <a:buNone/>
              <a:defRPr sz="1400" b="1"/>
            </a:lvl8pPr>
            <a:lvl9pPr marL="323217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7223-404D-5045-9D74-851D837B5388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F9FA-9283-2647-BBB4-820A1ED8E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EE7D-86A9-264C-8EE7-824C45AACB60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1687-DE88-B54F-A701-C7A426279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3498-3E49-A149-A0EC-C89BEA9333E1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BC5A-1DD7-944C-A3AB-173FE0316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6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4022" indent="0">
              <a:buNone/>
              <a:defRPr sz="1100"/>
            </a:lvl2pPr>
            <a:lvl3pPr marL="808044" indent="0">
              <a:buNone/>
              <a:defRPr sz="900"/>
            </a:lvl3pPr>
            <a:lvl4pPr marL="1212066" indent="0">
              <a:buNone/>
              <a:defRPr sz="800"/>
            </a:lvl4pPr>
            <a:lvl5pPr marL="1616088" indent="0">
              <a:buNone/>
              <a:defRPr sz="800"/>
            </a:lvl5pPr>
            <a:lvl6pPr marL="2020110" indent="0">
              <a:buNone/>
              <a:defRPr sz="800"/>
            </a:lvl6pPr>
            <a:lvl7pPr marL="2424132" indent="0">
              <a:buNone/>
              <a:defRPr sz="800"/>
            </a:lvl7pPr>
            <a:lvl8pPr marL="2828153" indent="0">
              <a:buNone/>
              <a:defRPr sz="800"/>
            </a:lvl8pPr>
            <a:lvl9pPr marL="32321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E86A-910B-3948-A0E6-5EA428E74B3A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C77B-CE09-C741-B5F3-0A753A651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8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4022" indent="0">
              <a:buNone/>
              <a:defRPr sz="2500"/>
            </a:lvl2pPr>
            <a:lvl3pPr marL="808044" indent="0">
              <a:buNone/>
              <a:defRPr sz="2100"/>
            </a:lvl3pPr>
            <a:lvl4pPr marL="1212066" indent="0">
              <a:buNone/>
              <a:defRPr sz="1800"/>
            </a:lvl4pPr>
            <a:lvl5pPr marL="1616088" indent="0">
              <a:buNone/>
              <a:defRPr sz="1800"/>
            </a:lvl5pPr>
            <a:lvl6pPr marL="2020110" indent="0">
              <a:buNone/>
              <a:defRPr sz="1800"/>
            </a:lvl6pPr>
            <a:lvl7pPr marL="2424132" indent="0">
              <a:buNone/>
              <a:defRPr sz="1800"/>
            </a:lvl7pPr>
            <a:lvl8pPr marL="2828153" indent="0">
              <a:buNone/>
              <a:defRPr sz="1800"/>
            </a:lvl8pPr>
            <a:lvl9pPr marL="3232175" indent="0">
              <a:buNone/>
              <a:defRPr sz="18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4022" indent="0">
              <a:buNone/>
              <a:defRPr sz="1100"/>
            </a:lvl2pPr>
            <a:lvl3pPr marL="808044" indent="0">
              <a:buNone/>
              <a:defRPr sz="900"/>
            </a:lvl3pPr>
            <a:lvl4pPr marL="1212066" indent="0">
              <a:buNone/>
              <a:defRPr sz="800"/>
            </a:lvl4pPr>
            <a:lvl5pPr marL="1616088" indent="0">
              <a:buNone/>
              <a:defRPr sz="800"/>
            </a:lvl5pPr>
            <a:lvl6pPr marL="2020110" indent="0">
              <a:buNone/>
              <a:defRPr sz="800"/>
            </a:lvl6pPr>
            <a:lvl7pPr marL="2424132" indent="0">
              <a:buNone/>
              <a:defRPr sz="800"/>
            </a:lvl7pPr>
            <a:lvl8pPr marL="2828153" indent="0">
              <a:buNone/>
              <a:defRPr sz="800"/>
            </a:lvl8pPr>
            <a:lvl9pPr marL="32321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FB3A-E3F1-ED49-A5F9-9C58A9072741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E2D1-78FC-1B49-8095-B51BA470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6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common-0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341813"/>
            <a:ext cx="801846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0804" tIns="40402" rIns="80804" bIns="4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0804" tIns="40402" rIns="80804" bIns="40402" rtlCol="0" anchor="ctr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9FB5C82-69EF-9741-9191-D80A736BD55A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0804" tIns="40402" rIns="80804" bIns="40402" rtlCol="0" anchor="ctr"/>
          <a:lstStyle>
            <a:lvl1pPr algn="ctr" defTabSz="404022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3250" y="4767263"/>
            <a:ext cx="463550" cy="274637"/>
          </a:xfrm>
          <a:prstGeom prst="rect">
            <a:avLst/>
          </a:prstGeom>
          <a:solidFill>
            <a:srgbClr val="939598"/>
          </a:solidFill>
        </p:spPr>
        <p:txBody>
          <a:bodyPr vert="horz" lIns="80804" tIns="40402" rIns="80804" bIns="40402" rtlCol="0" anchor="ctr"/>
          <a:lstStyle>
            <a:lvl1pPr algn="ctr" defTabSz="404022" fontAlgn="auto">
              <a:spcBef>
                <a:spcPts val="0"/>
              </a:spcBef>
              <a:spcAft>
                <a:spcPts val="0"/>
              </a:spcAft>
              <a:defRPr kumimoji="0" sz="13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B279110-DB73-EA41-900C-3027B3D58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6156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0804" tIns="40402" rIns="80804" bIns="4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pic>
        <p:nvPicPr>
          <p:cNvPr id="1032" name="Изображение 9" descr="logo_small-0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41313"/>
            <a:ext cx="18129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0322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/>
          <a:ea typeface="Arial" charset="0"/>
          <a:cs typeface="Arial"/>
        </a:defRPr>
      </a:lvl1pPr>
      <a:lvl2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01625" indent="-301625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55638" indent="-2524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5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09650" indent="-2016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412875" indent="-2016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817688" indent="-2016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222121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6143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164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4186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022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44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2066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88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0110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132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8153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2175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44011" y="2349790"/>
            <a:ext cx="6687880" cy="967563"/>
          </a:xfrm>
        </p:spPr>
        <p:txBody>
          <a:bodyPr rtlCol="0">
            <a:noAutofit/>
          </a:bodyPr>
          <a:lstStyle/>
          <a:p>
            <a:pPr defTabSz="404022" fontAlgn="auto">
              <a:spcAft>
                <a:spcPts val="0"/>
              </a:spcAft>
              <a:defRPr/>
            </a:pPr>
            <a:r>
              <a:rPr lang="ru-RU" sz="2000" dirty="0">
                <a:latin typeface="Calibri" pitchFamily="34" charset="0"/>
                <a:ea typeface="+mj-ea"/>
                <a:cs typeface="Calibri" pitchFamily="34" charset="0"/>
              </a:rPr>
              <a:t>Взаимодействие Ресурсных центров НКО Комитета общественных связей города Москвы с некоммерческими организациями, деятельность которых направлена на поддержку граждан старшего поколения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4495" y="3810197"/>
            <a:ext cx="1926404" cy="419100"/>
          </a:xfrm>
        </p:spPr>
        <p:txBody>
          <a:bodyPr rtlCol="0">
            <a:normAutofit/>
          </a:bodyPr>
          <a:lstStyle/>
          <a:p>
            <a:pPr defTabSz="404022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sz="1600" dirty="0" smtClean="0">
                <a:latin typeface="Calibri" pitchFamily="34" charset="0"/>
                <a:ea typeface="+mn-ea"/>
                <a:cs typeface="Calibri" pitchFamily="34" charset="0"/>
              </a:rPr>
              <a:t>01 марта 2017</a:t>
            </a:r>
            <a:endParaRPr kumimoji="0" lang="ru-RU" sz="16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26" y="1106081"/>
            <a:ext cx="3803354" cy="320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63733" y="3733650"/>
            <a:ext cx="2974376" cy="609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>
              <a:defRPr sz="1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z="1050" cap="all" dirty="0" smtClean="0"/>
              <a:t>Предоставление </a:t>
            </a:r>
            <a:r>
              <a:rPr lang="ru-RU" sz="1050" cap="all" dirty="0"/>
              <a:t>помещений для работы и проведения </a:t>
            </a:r>
            <a:r>
              <a:rPr lang="ru-RU" sz="1050" cap="all" dirty="0" smtClean="0"/>
              <a:t>мероприятий</a:t>
            </a:r>
            <a:endParaRPr lang="ru-RU" sz="1050" cap="all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221321" y="186186"/>
            <a:ext cx="6251901" cy="66447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Calibri" pitchFamily="34" charset="0"/>
                <a:ea typeface="PT Sans" charset="-52"/>
                <a:cs typeface="Calibri" pitchFamily="34" charset="0"/>
              </a:rPr>
              <a:t>РЕСУРСНАЯ ПОДДЕРЖКА НКО</a:t>
            </a:r>
            <a:endParaRPr lang="ru-RU" sz="2200" dirty="0">
              <a:latin typeface="Calibri" pitchFamily="34" charset="0"/>
              <a:ea typeface="PT Sans" charset="-52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3505" y="1063810"/>
            <a:ext cx="1782511" cy="746605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ru-RU" sz="1050" b="1" cap="all" dirty="0" smtClean="0">
                <a:latin typeface="Calibri" pitchFamily="34" charset="0"/>
                <a:cs typeface="Calibri" pitchFamily="34" charset="0"/>
              </a:rPr>
              <a:t>Полиграфические </a:t>
            </a:r>
            <a:r>
              <a:rPr lang="ru-RU" sz="1050" b="1" cap="all" dirty="0">
                <a:latin typeface="Calibri" pitchFamily="34" charset="0"/>
                <a:cs typeface="Calibri" pitchFamily="34" charset="0"/>
              </a:rPr>
              <a:t>услуги для </a:t>
            </a:r>
            <a:r>
              <a:rPr lang="ru-RU" sz="1050" b="1" cap="all" dirty="0" smtClean="0">
                <a:latin typeface="Calibri" pitchFamily="34" charset="0"/>
                <a:cs typeface="Calibri" pitchFamily="34" charset="0"/>
              </a:rPr>
              <a:t>НКО</a:t>
            </a:r>
            <a:endParaRPr lang="ru-RU" sz="1050" b="1" cap="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15" y="2426517"/>
            <a:ext cx="2331238" cy="737985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sz="1050" b="1" cap="all" dirty="0">
                <a:latin typeface="Calibri" pitchFamily="34" charset="0"/>
                <a:cs typeface="Calibri" pitchFamily="34" charset="0"/>
              </a:rPr>
              <a:t>Помощь в поиске партнеров, налаживании эффективного взаимодействия с органами исполнительной власти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222" y="2001456"/>
            <a:ext cx="2095966" cy="62987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ru-RU" sz="1050" b="1" cap="all" dirty="0" smtClean="0">
                <a:latin typeface="Calibri" pitchFamily="34" charset="0"/>
                <a:cs typeface="Calibri" pitchFamily="34" charset="0"/>
              </a:rPr>
              <a:t>Помощь </a:t>
            </a:r>
            <a:r>
              <a:rPr lang="ru-RU" sz="1050" b="1" cap="all" dirty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050" b="1" cap="all" dirty="0" smtClean="0">
                <a:latin typeface="Calibri" pitchFamily="34" charset="0"/>
                <a:cs typeface="Calibri" pitchFamily="34" charset="0"/>
              </a:rPr>
              <a:t>организации и проведении  мероприятий НКО</a:t>
            </a:r>
            <a:endParaRPr lang="ru-RU" sz="1050" b="1" cap="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670" y="1165592"/>
            <a:ext cx="1913256" cy="900312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sz="1050" b="1" dirty="0" smtClean="0">
                <a:latin typeface="Calibri" pitchFamily="34" charset="0"/>
                <a:cs typeface="Calibri" pitchFamily="34" charset="0"/>
              </a:rPr>
              <a:t>ОБУЧЕНИЕ И КОНСУЛЬТИРОВАНИЕ НКО, ПРОГРАММА «НКО ЛАБ»</a:t>
            </a:r>
            <a:endParaRPr lang="ru-RU" sz="105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8760" y="2943658"/>
            <a:ext cx="1839954" cy="441689"/>
          </a:xfrm>
          <a:prstGeom prst="rect">
            <a:avLst/>
          </a:prstGeom>
          <a:solidFill>
            <a:schemeClr val="bg2">
              <a:lumMod val="90000"/>
              <a:alpha val="44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sz="1050" b="1" dirty="0" smtClean="0">
                <a:latin typeface="Calibri" pitchFamily="34" charset="0"/>
                <a:cs typeface="Calibri" pitchFamily="34" charset="0"/>
              </a:rPr>
              <a:t>ПОЛИГРАФИЧЕСКАЯ ПОДДЕРЖКА НКО</a:t>
            </a:r>
            <a:endParaRPr lang="ru-RU" sz="105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670" y="3667524"/>
            <a:ext cx="2066845" cy="741787"/>
          </a:xfrm>
          <a:prstGeom prst="rect">
            <a:avLst/>
          </a:prstGeom>
          <a:solidFill>
            <a:srgbClr val="E17BB8">
              <a:alpha val="30000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ru-RU" sz="1050" b="1" dirty="0" smtClean="0">
                <a:latin typeface="Calibri" pitchFamily="34" charset="0"/>
                <a:cs typeface="Calibri" pitchFamily="34" charset="0"/>
              </a:rPr>
              <a:t>ИНФОРМАЦИОННАЯ ПОДДЕРЖКА НКО</a:t>
            </a:r>
            <a:endParaRPr lang="ru-RU" sz="105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7515" y="75655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11 РЕСУРСНЫХ ЦЕНТРОВ НКО В МОСКВЕ</a:t>
            </a:r>
            <a:endParaRPr lang="ru-RU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2999" y="4767264"/>
            <a:ext cx="463800" cy="273843"/>
          </a:xfrm>
        </p:spPr>
        <p:txBody>
          <a:bodyPr/>
          <a:lstStyle/>
          <a:p>
            <a:fld id="{5CA0B339-A460-524F-971D-6D9BC256CA2C}" type="slidenum">
              <a:rPr lang="ru-RU" smtClean="0">
                <a:latin typeface="Calibri" pitchFamily="34" charset="0"/>
                <a:cs typeface="Calibri" pitchFamily="34" charset="0"/>
              </a:rPr>
              <a:t>2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38135" y="1196235"/>
            <a:ext cx="4480436" cy="3200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УЧАСТИЕ ГРАЖДАН СТАРШЕГО ПОКОЛЕНИЯ В ПРОЕКТАХ РЦ   </a:t>
            </a:r>
            <a:endParaRPr lang="ru-RU" sz="14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387868" y="189121"/>
            <a:ext cx="6251901" cy="664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Calibri" pitchFamily="34" charset="0"/>
                <a:ea typeface="PT Sans" charset="-52"/>
                <a:cs typeface="Calibri" pitchFamily="34" charset="0"/>
              </a:rPr>
              <a:t>ВЗАИМОДЕЙСТВИЕ С НКО В ОБЛАСТИ ПОДДЕРЖКИ ГРАЖДАН СТАРШЕГО ПОКОЛЕНИЯ</a:t>
            </a:r>
            <a:endParaRPr lang="ru-RU" sz="2200" dirty="0">
              <a:latin typeface="Calibri" pitchFamily="34" charset="0"/>
              <a:ea typeface="PT Sans" charset="-52"/>
              <a:cs typeface="Calibri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2999" y="4767264"/>
            <a:ext cx="463800" cy="273843"/>
          </a:xfrm>
        </p:spPr>
        <p:txBody>
          <a:bodyPr/>
          <a:lstStyle/>
          <a:p>
            <a:fld id="{5CA0B339-A460-524F-971D-6D9BC256CA2C}" type="slidenum">
              <a:rPr lang="ru-RU" smtClean="0">
                <a:latin typeface="Calibri" pitchFamily="34" charset="0"/>
                <a:cs typeface="Calibri" pitchFamily="34" charset="0"/>
              </a:rPr>
              <a:t>3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868" y="1206597"/>
            <a:ext cx="438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ВЗАИМОДЕЙСТВИЕ С ВЕТЕРАНСКИМИ ОРГАНИЗАЦИЯМИ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882" y="2174475"/>
            <a:ext cx="4330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ПОДДЕРЖКА ПРОЕКТОВ И МЕРОПРИЯТИЙ НАПРАВЛЕННЫХ НА ОКАЗАНИЕ ПОДДЕРЖКИ ПОЖИЛЫМ ЛЮДЯМ</a:t>
            </a:r>
            <a:endParaRPr lang="ru-RU" sz="14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3628" y="3656092"/>
            <a:ext cx="372875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Мероприятия по взаимодействию с ветеранскими организациями и пожилыми людьми – в тройке лидеров</a:t>
            </a:r>
            <a:endParaRPr lang="ru-RU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O:\ОБЩАЯ\2016\04 ФОТОАРХИВ\01 КОС\KOS 2016-05-19 Peredat Svidetelstvo fashizma\20160519-016-Anton Nikitin t.8(916)9161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 flipH="1">
            <a:off x="5039346" y="1123951"/>
            <a:ext cx="3857317" cy="247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104363" y="172621"/>
            <a:ext cx="6839879" cy="66447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itchFamily="34" charset="0"/>
                <a:ea typeface="PT Sans" charset="-52"/>
                <a:cs typeface="Calibri" pitchFamily="34" charset="0"/>
              </a:rPr>
              <a:t>НАПРАВЛЕНИЯ ПОДДЕРЖКИ ВЕТЕРАНСКИХ ОРГАНИЗАЦИЙ</a:t>
            </a:r>
            <a:endParaRPr lang="ru-RU" sz="2000" dirty="0">
              <a:latin typeface="Calibri" pitchFamily="34" charset="0"/>
              <a:ea typeface="PT Sans" charset="-52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969" y="4430087"/>
            <a:ext cx="43695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ОКАЗАНИЕ ВСЕСТОРОННЕЙ ПОДДЕРЖКИ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деятельности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ветеранских организаций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округах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Москвы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1199" y="774197"/>
            <a:ext cx="2051050" cy="94641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БОЛЕЕ </a:t>
            </a:r>
            <a:r>
              <a:rPr lang="en-US" sz="2400" b="1" dirty="0" smtClean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400" b="1" dirty="0" smtClean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 smtClean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0 </a:t>
            </a:r>
            <a:endParaRPr lang="ru-RU" sz="2400" b="1" dirty="0">
              <a:solidFill>
                <a:srgbClr val="FFFFCC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ВЕТЕРАНСКИХ ОРГАНИЗАЦИЙ</a:t>
            </a:r>
          </a:p>
          <a:p>
            <a:pPr algn="ctr"/>
            <a:r>
              <a:rPr lang="ru-RU" sz="1050" b="1" dirty="0" smtClean="0">
                <a:latin typeface="Calibri" pitchFamily="34" charset="0"/>
                <a:cs typeface="Calibri" pitchFamily="34" charset="0"/>
              </a:rPr>
              <a:t>ВЗАИМОДЕЙСТВУЮТ </a:t>
            </a:r>
            <a:br>
              <a:rPr lang="ru-RU" sz="105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050" b="1" dirty="0" smtClean="0">
                <a:latin typeface="Calibri" pitchFamily="34" charset="0"/>
                <a:cs typeface="Calibri" pitchFamily="34" charset="0"/>
              </a:rPr>
              <a:t>С ОТДЕЛЕНИЯМИ РЦ НКО </a:t>
            </a:r>
            <a:endParaRPr lang="en-US" sz="105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969" y="3154115"/>
            <a:ext cx="4044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Calibri" pitchFamily="34" charset="0"/>
                <a:cs typeface="Calibri" pitchFamily="34" charset="0"/>
              </a:rPr>
              <a:t>Содействие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работе по сохранению </a:t>
            </a:r>
            <a:r>
              <a:rPr lang="ru-RU" sz="12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ИСТОРИЧЕСКОЙ ПАМЯТИ И ПАТРИОТИЧЕСКОМУ ВОСПИТАНИЮ ГРАЖДАН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вовлечение столичных НКО, особенно детских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молодежных организаций в работу с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ветеранами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6969" y="3986488"/>
            <a:ext cx="404423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ПОДДЕРЖКА ПРОВЕДЕНИЯ МЕРОПРИЯТИЙ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по увековечиванию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памяти защитников Отечества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2999" y="4767264"/>
            <a:ext cx="463800" cy="273843"/>
          </a:xfrm>
        </p:spPr>
        <p:txBody>
          <a:bodyPr/>
          <a:lstStyle/>
          <a:p>
            <a:fld id="{5CA0B339-A460-524F-971D-6D9BC256CA2C}" type="slidenum">
              <a:rPr lang="ru-RU" smtClean="0">
                <a:latin typeface="Calibri" pitchFamily="34" charset="0"/>
                <a:cs typeface="Calibri" pitchFamily="34" charset="0"/>
              </a:rPr>
              <a:t>4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5630" y="3234693"/>
            <a:ext cx="256764" cy="2567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5630" y="4058822"/>
            <a:ext cx="256764" cy="2567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2955" y="4518104"/>
            <a:ext cx="256764" cy="2567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3" name="Picture 5" descr="C:\Users\PolyakovaAV\Desktop\ветераны\PAV_32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5884"/>
          <a:stretch/>
        </p:blipFill>
        <p:spPr bwMode="auto">
          <a:xfrm flipH="1">
            <a:off x="291337" y="699715"/>
            <a:ext cx="4013962" cy="238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71" y="688089"/>
            <a:ext cx="20050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70" y="2238088"/>
            <a:ext cx="2290928" cy="11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02" y="1720610"/>
            <a:ext cx="1893650" cy="6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17" y="2238088"/>
            <a:ext cx="1958253" cy="5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3015132"/>
            <a:ext cx="1262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30" y="2671681"/>
            <a:ext cx="1103197" cy="6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96" y="3063107"/>
            <a:ext cx="22002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33" y="3658564"/>
            <a:ext cx="2378055" cy="9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88" y="3338982"/>
            <a:ext cx="2585213" cy="11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8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221321" y="245455"/>
            <a:ext cx="6839879" cy="66447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itchFamily="34" charset="0"/>
                <a:ea typeface="PT Sans" charset="-52"/>
                <a:cs typeface="Calibri" pitchFamily="34" charset="0"/>
              </a:rPr>
              <a:t>МЕРОПРИЯТИЯ НКО ПРИ ПОДДЕРЖКЕ РЦ</a:t>
            </a:r>
            <a:endParaRPr lang="ru-RU" sz="2200" dirty="0">
              <a:latin typeface="Calibri" pitchFamily="34" charset="0"/>
              <a:ea typeface="PT Sans" charset="-52"/>
              <a:cs typeface="Calibri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2999" y="4767264"/>
            <a:ext cx="463800" cy="273843"/>
          </a:xfrm>
        </p:spPr>
        <p:txBody>
          <a:bodyPr/>
          <a:lstStyle/>
          <a:p>
            <a:fld id="{5CA0B339-A460-524F-971D-6D9BC256CA2C}" type="slidenum">
              <a:rPr lang="ru-RU" smtClean="0">
                <a:latin typeface="Calibri" pitchFamily="34" charset="0"/>
                <a:cs typeface="Calibri" pitchFamily="34" charset="0"/>
              </a:rPr>
              <a:t>5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152" y="828848"/>
            <a:ext cx="8593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В ПОМОЩЬ ПОЖИЛЫМ МОСКВИЧАМ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9524" y="1173233"/>
            <a:ext cx="3922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Лекция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Профилактика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мошенничества в отношении пожилых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людей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9525" y="2027789"/>
            <a:ext cx="4187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Досуговые мероприятия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9525" y="29830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Семинар :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Социальная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господдержка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Москвы для пенсионеров и инвалидов в 2017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году»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96" y="808415"/>
            <a:ext cx="2163763" cy="143827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85736" y="23355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Два раза в месяц на базе РЦ проводится акция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«День здоровья: скажи инсульту нет!»</a:t>
            </a:r>
          </a:p>
        </p:txBody>
      </p:sp>
      <p:pic>
        <p:nvPicPr>
          <p:cNvPr id="3075" name="Picture 3" descr="O:\ТЕРРИТОРИАЛЬНЫЕ ОТДЕЛЕНИЯ\СЗАО\2017 год\ВЕТЕРАНЫ СЗАО\17.06.2016 Семинар для общества жертв незаконных политических репрессий СЗАО\FullSizeRender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3" y="1156935"/>
            <a:ext cx="2310112" cy="173258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85736" y="350387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Семинар: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«Как сохранить зрение в пожилом возрасте?»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0" y="3131628"/>
            <a:ext cx="2292985" cy="15308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96" y="2115302"/>
            <a:ext cx="2328727" cy="139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35" y="1694023"/>
            <a:ext cx="42195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80" y="3573141"/>
            <a:ext cx="259842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955" y="4098388"/>
            <a:ext cx="3458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Акция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«Ваши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сердца в надежных руках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!» 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221321" y="245455"/>
            <a:ext cx="6839879" cy="66447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libri" pitchFamily="34" charset="0"/>
                <a:ea typeface="PT Sans" charset="-52"/>
                <a:cs typeface="Calibri" pitchFamily="34" charset="0"/>
              </a:rPr>
              <a:t>МЫ ОТКРЫТЫ К СОТРУДНИЧЕСТВУ!</a:t>
            </a:r>
            <a:endParaRPr lang="ru-RU" sz="2200" dirty="0">
              <a:latin typeface="Calibri" pitchFamily="34" charset="0"/>
              <a:ea typeface="PT Sans" charset="-52"/>
              <a:cs typeface="Calibri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2999" y="4767264"/>
            <a:ext cx="463800" cy="273843"/>
          </a:xfrm>
        </p:spPr>
        <p:txBody>
          <a:bodyPr/>
          <a:lstStyle/>
          <a:p>
            <a:fld id="{5CA0B339-A460-524F-971D-6D9BC256CA2C}" type="slidenum">
              <a:rPr lang="ru-RU" smtClean="0">
                <a:latin typeface="Calibri" pitchFamily="34" charset="0"/>
                <a:cs typeface="Calibri" pitchFamily="34" charset="0"/>
              </a:rPr>
              <a:t>6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O:\ОБЩАЯ\2016\04 ФОТОАРХИВ\06 СЪЕМКИ ДЛЯ НКО\НКО Парк патриотов 2016-07-27\_DSC63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r="9473" b="11871"/>
          <a:stretch/>
        </p:blipFill>
        <p:spPr bwMode="auto">
          <a:xfrm>
            <a:off x="4169091" y="2719494"/>
            <a:ext cx="2773679" cy="182006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3721" y="983943"/>
            <a:ext cx="392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ПРИХОДИТЕ И РАБОТАЙТЕ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коворкингах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проводите концертные и официальные мероприятия в наших залах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196" y="1544489"/>
            <a:ext cx="3922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УЧАСТВУЙТЕ В НАШИХ НОВЫХ ПРОЕКТАХ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Общественная мастерская «Добрая артель»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Дискуссионная площадка «НКО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Клаб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721" y="2190820"/>
            <a:ext cx="3922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ПОЛЬЗУЙТЕСЬ УСЛУГАМИ НАШЕГО МЕДИЙНО-ПОЛИГРАФИЧЕСКОГО ЦЕНТРА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– от разработки </a:t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макета до продвижения готового продукта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196" y="3696357"/>
            <a:ext cx="3922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ПРИХОДИТЕ УЧИТЬСЯ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– расскажите нам о том, что вам интересно узнать, и мы организуем обучающие мероприятия на самые востребованные темы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195" y="2865360"/>
            <a:ext cx="3922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ПОЛУЧАЙТЕ КВАЛИФИЦИРОВАННУЮ ПОМОЩЬ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 рамках юридических и бухгалтерских консультаций, </a:t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а также организационную поддержку при проведении мероприятий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22" y="96709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✓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22" y="153865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✓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717" y="219059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✓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60" y="286169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✓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410" y="36919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✓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91" y="860842"/>
            <a:ext cx="3031807" cy="1858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70" y="3292420"/>
            <a:ext cx="2108642" cy="7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16х9">
  <a:themeElements>
    <a:clrScheme name="МДОО - ресурсные центры">
      <a:dk1>
        <a:srgbClr val="59595B"/>
      </a:dk1>
      <a:lt1>
        <a:sysClr val="window" lastClr="FFFFFF"/>
      </a:lt1>
      <a:dk2>
        <a:srgbClr val="000000"/>
      </a:dk2>
      <a:lt2>
        <a:srgbClr val="F0F0F0"/>
      </a:lt2>
      <a:accent1>
        <a:srgbClr val="21C3F3"/>
      </a:accent1>
      <a:accent2>
        <a:srgbClr val="C02026"/>
      </a:accent2>
      <a:accent3>
        <a:srgbClr val="F04F29"/>
      </a:accent3>
      <a:accent4>
        <a:srgbClr val="009E90"/>
      </a:accent4>
      <a:accent5>
        <a:srgbClr val="88B8B0"/>
      </a:accent5>
      <a:accent6>
        <a:srgbClr val="59595B"/>
      </a:accent6>
      <a:hlink>
        <a:srgbClr val="009E90"/>
      </a:hlink>
      <a:folHlink>
        <a:srgbClr val="88B8B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16х9.pot</Template>
  <TotalTime>15230</TotalTime>
  <Words>322</Words>
  <Application>Microsoft Office PowerPoint</Application>
  <PresentationFormat>Экран (16:9)</PresentationFormat>
  <Paragraphs>65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презентации 16х9</vt:lpstr>
      <vt:lpstr>Взаимодействие Ресурсных центров НКО Комитета общественных связей города Москвы с некоммерческими организациями, деятельность которых направлена на поддержку граждан старшего поколения</vt:lpstr>
      <vt:lpstr>РЕСУРСНАЯ ПОДДЕРЖКА НКО</vt:lpstr>
      <vt:lpstr>ВЗАИМОДЕЙСТВИЕ С НКО В ОБЛАСТИ ПОДДЕРЖКИ ГРАЖДАН СТАРШЕГО ПОКОЛЕНИЯ</vt:lpstr>
      <vt:lpstr>НАПРАВЛЕНИЯ ПОДДЕРЖКИ ВЕТЕРАНСКИХ ОРГАНИЗАЦИЙ</vt:lpstr>
      <vt:lpstr>МЕРОПРИЯТИЯ НКО ПРИ ПОДДЕРЖКЕ РЦ</vt:lpstr>
      <vt:lpstr>МЫ ОТКРЫТЫ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Людмила Маникеева</cp:lastModifiedBy>
  <cp:revision>203</cp:revision>
  <cp:lastPrinted>2017-02-20T06:16:51Z</cp:lastPrinted>
  <dcterms:created xsi:type="dcterms:W3CDTF">2016-03-29T10:45:50Z</dcterms:created>
  <dcterms:modified xsi:type="dcterms:W3CDTF">2017-03-01T08:17:11Z</dcterms:modified>
</cp:coreProperties>
</file>