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9" r:id="rId12"/>
    <p:sldId id="271" r:id="rId13"/>
    <p:sldId id="272" r:id="rId14"/>
    <p:sldId id="274" r:id="rId15"/>
    <p:sldId id="276" r:id="rId16"/>
    <p:sldId id="277" r:id="rId17"/>
    <p:sldId id="278" r:id="rId18"/>
    <p:sldId id="279" r:id="rId19"/>
    <p:sldId id="280" r:id="rId20"/>
    <p:sldId id="281" r:id="rId21"/>
    <p:sldId id="283" r:id="rId22"/>
    <p:sldId id="284" r:id="rId23"/>
    <p:sldId id="285" r:id="rId24"/>
    <p:sldId id="286" r:id="rId25"/>
    <p:sldId id="287" r:id="rId26"/>
    <p:sldId id="288" r:id="rId27"/>
    <p:sldId id="289" r:id="rId28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591E1B53-97D3-44A1-B08F-7681FED57CDE}" type="datetimeFigureOut">
              <a:rPr lang="fr-FR"/>
              <a:pPr>
                <a:defRPr/>
              </a:pPr>
              <a:t>07/12/2015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41CB54B-5A9F-4BB3-9DCB-E32BDAE5829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048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E06400-7A12-4E11-8CD5-1D0A5DAE1DD1}" type="slidenum">
              <a:rPr lang="fr-FR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66E397-F909-4198-B8C2-475D193906D1}" type="datetime1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B6B7B-0C91-466A-B7C2-B42B21E37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44F406-0491-416F-8029-11F0E5B6195E}" type="datetime1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8FF88-C43A-42F9-846D-E5C28EEED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defRPr/>
            </a:pPr>
            <a:r>
              <a:rPr lang="en-US" altLang="fr-FR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defRPr/>
            </a:pPr>
            <a:r>
              <a:rPr lang="en-US" altLang="fr-FR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7A70EC-5AB9-4FBA-89E2-D015CB9B49C7}" type="datetime1">
              <a:rPr lang="en-US" smtClean="0"/>
              <a:t>12/7/2015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44794-2D78-43C9-BDEC-9E58FEDDF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8DFF19-9834-421A-82B8-6C8B96880E0A}" type="datetime1">
              <a:rPr lang="en-US" smtClean="0"/>
              <a:t>12/7/2015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AE952-FB9B-4B0F-AD35-7286B4980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6" name="TextBox 16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defRPr/>
            </a:pPr>
            <a:r>
              <a:rPr lang="en-US" altLang="fr-FR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defRPr/>
            </a:pPr>
            <a:r>
              <a:rPr lang="en-US" altLang="fr-FR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0D344E-25B2-4BAC-8151-4794C99E7E5E}" type="datetime1">
              <a:rPr lang="en-US" smtClean="0"/>
              <a:t>12/7/2015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AB95F-DD9B-489F-8887-4ECA962BF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19C2B8-9D81-4ED5-9748-15E197574C4F}" type="datetime1">
              <a:rPr lang="en-US" smtClean="0"/>
              <a:t>12/7/2015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20830-5DE5-468C-B038-742700CF1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5E4D7A-B466-49E5-B068-8A287FA5BA10}" type="datetime1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E683F-E69E-4179-B377-0DE017D5B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38C429-2353-43E7-BDD9-A05D66162584}" type="datetime1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86E8-1BB1-43FE-8F3F-78B1A390F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3BB256-32EC-46B2-9BFE-4353BB42F672}" type="datetime1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02EAA-D9F0-4364-AF65-0D462C8FC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E85B07-3CF3-4758-B488-338C8F5B8F3B}" type="datetime1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B6EA0-94FD-4B11-ACAA-CE5ACAB69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FF4906-9661-4833-93FA-565C8569FFA1}" type="datetime1">
              <a:rPr lang="en-US" smtClean="0"/>
              <a:t>12/7/2015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0FA3E-F1BC-4E0A-A36E-BD720E49A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9226D1-8D17-4A95-98EF-BA372D690274}" type="datetime1">
              <a:rPr lang="en-US" smtClean="0"/>
              <a:t>12/7/2015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37C1C-6157-43E8-8AF7-55EF34D8A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DBCB76-A23B-4D3A-BEF0-C1B9B948BFC5}" type="datetime1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E2568-D7A7-4359-A173-D13526AE9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05B7D0-E5E7-4A25-82A0-BB6FBA7E5F3E}" type="datetime1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AD59C-0A11-4BA0-B49E-5EABAD4BB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D1C208-EF45-4EF5-B7C9-549AB793C661}" type="datetime1">
              <a:rPr lang="en-US" smtClean="0"/>
              <a:t>12/7/2015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F7448-BC46-46D3-9334-83B3ABACD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4D8C65-DB04-4DA5-958F-B0679F58CEB9}" type="datetime1">
              <a:rPr lang="en-US" smtClean="0"/>
              <a:t>12/7/2015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954E4-2CE5-46F9-8282-AB0FC56C6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8933" cy="3646504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730" y="3771618"/>
              <a:ext cx="349763" cy="1310216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105" y="5052893"/>
              <a:ext cx="357653" cy="82085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6746" y="3811082"/>
              <a:ext cx="457585" cy="1853508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3355" y="1263001"/>
              <a:ext cx="144639" cy="2508617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5889" y="5640911"/>
              <a:ext cx="111767" cy="232840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0967" y="3599290"/>
              <a:ext cx="68375" cy="423584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1493" y="2802110"/>
              <a:ext cx="1168945" cy="2250783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331" y="5664590"/>
              <a:ext cx="99932" cy="209161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1493" y="5081833"/>
              <a:ext cx="114396" cy="559078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1493" y="4977910"/>
              <a:ext cx="32872" cy="189429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105" y="5434381"/>
              <a:ext cx="174882" cy="439370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fr-FR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US" altLang="fr-FR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4E4101-4BA1-4095-AB2D-798602713D47}" type="datetime1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30C68348-D7E0-46E7-A21A-1859D888B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2519363" y="4891088"/>
            <a:ext cx="9401175" cy="1066800"/>
          </a:xfrm>
        </p:spPr>
        <p:txBody>
          <a:bodyPr wrap="none" anchor="ctr">
            <a:spAutoFit/>
          </a:bodyPr>
          <a:lstStyle/>
          <a:p>
            <a:pPr algn="r" defTabSz="914400">
              <a:spcBef>
                <a:spcPct val="0"/>
              </a:spcBef>
              <a:buClrTx/>
              <a:buFontTx/>
              <a:buNone/>
            </a:pPr>
            <a:r>
              <a:rPr lang="ru-RU" altLang="fr-FR" sz="3200" b="1" i="1" smtClean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Докладчик: Мишель Унджян</a:t>
            </a:r>
            <a:r>
              <a:rPr lang="fr-FR" altLang="fr-FR" sz="3200" b="1" i="1" smtClean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altLang="fr-FR" sz="3200" b="1" i="1" smtClean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(</a:t>
            </a:r>
            <a:r>
              <a:rPr lang="fr-FR" altLang="fr-FR" sz="3200" b="1" i="1" smtClean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Michel OUNDJIAN</a:t>
            </a:r>
            <a:r>
              <a:rPr lang="ru-RU" altLang="fr-FR" sz="3200" b="1" i="1" smtClean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)</a:t>
            </a:r>
            <a:endParaRPr lang="fr-FR" altLang="fr-FR" sz="3200" smtClean="0">
              <a:solidFill>
                <a:schemeClr val="accent1"/>
              </a:solidFill>
              <a:latin typeface="Arial" charset="0"/>
            </a:endParaRPr>
          </a:p>
          <a:p>
            <a:pPr algn="r" defTabSz="914400">
              <a:spcBef>
                <a:spcPct val="0"/>
              </a:spcBef>
              <a:buClrTx/>
              <a:buFontTx/>
              <a:buNone/>
            </a:pPr>
            <a:r>
              <a:rPr lang="ru-RU" altLang="fr-FR" sz="3200" b="1" i="1" smtClean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Бывший директор дома престарелых</a:t>
            </a:r>
            <a:endParaRPr lang="fr-FR" altLang="fr-FR" sz="3200" smtClean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931275" y="5964238"/>
            <a:ext cx="2924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fr-FR" sz="3200" b="1" i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r>
              <a:rPr lang="fr-FR" altLang="fr-FR" sz="3200" b="1" i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2015</a:t>
            </a:r>
            <a:r>
              <a:rPr lang="ru-RU" altLang="fr-FR" sz="3200" b="1" i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г.</a:t>
            </a:r>
            <a:endParaRPr lang="fr-FR" altLang="fr-FR" sz="32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27138" y="636588"/>
            <a:ext cx="93249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fr-FR" sz="36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Управление Учреждением для проживания пожилых людей, нуждающихся в уходе (</a:t>
            </a:r>
            <a:r>
              <a:rPr lang="en-US" altLang="fr-FR" sz="36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EHPAD</a:t>
            </a:r>
            <a:r>
              <a:rPr lang="ru-RU" altLang="fr-FR" sz="36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или дом престарелых), во ФРАНЦИИ</a:t>
            </a:r>
            <a:endParaRPr lang="fr-FR" altLang="fr-FR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C0F26-EA78-4FBF-BB07-2E7BC06D7F2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382963" y="530225"/>
            <a:ext cx="45354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altLang="fr-FR" sz="3600" b="1" i="1">
                <a:solidFill>
                  <a:srgbClr val="00B050"/>
                </a:solidFill>
                <a:cs typeface="Times New Roman" pitchFamily="18" charset="0"/>
              </a:rPr>
              <a:t>3-</a:t>
            </a:r>
            <a:r>
              <a:rPr lang="ru-RU" altLang="fr-FR" sz="3600" b="1" i="1">
                <a:solidFill>
                  <a:srgbClr val="00B050"/>
                </a:solidFill>
                <a:latin typeface="Arial" charset="0"/>
                <a:cs typeface="Times New Roman" pitchFamily="18" charset="0"/>
              </a:rPr>
              <a:t>Вопросы бюджета</a:t>
            </a:r>
            <a:endParaRPr lang="fr-FR" altLang="fr-FR" sz="3600">
              <a:solidFill>
                <a:srgbClr val="00B05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82800" y="1720850"/>
            <a:ext cx="801846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Бюджет домов престарелых состо</a:t>
            </a:r>
            <a:r>
              <a:rPr lang="fr-FR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и</a:t>
            </a:r>
            <a:r>
              <a:rPr lang="ru-RU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т из 3 отдельных тарифных секций, </a:t>
            </a:r>
            <a:r>
              <a:rPr lang="fr-FR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д</a:t>
            </a:r>
            <a:r>
              <a:rPr lang="ru-RU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оходы и расходы по которым подсчитываются отдельно:</a:t>
            </a:r>
            <a:endParaRPr lang="fr-FR" altLang="fr-FR" sz="2000">
              <a:solidFill>
                <a:schemeClr val="accent1"/>
              </a:solidFill>
              <a:latin typeface="Arial" charset="0"/>
              <a:cs typeface="Times New Roman" pitchFamily="18" charset="0"/>
            </a:endParaRPr>
          </a:p>
          <a:p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	*</a:t>
            </a:r>
            <a:r>
              <a:rPr lang="ru-RU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Ежедневный тариф, связанный с про</a:t>
            </a:r>
            <a:r>
              <a:rPr lang="fr-FR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ж</a:t>
            </a:r>
            <a:r>
              <a:rPr lang="ru-RU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иванием</a:t>
            </a:r>
            <a:endParaRPr lang="fr-FR" alt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	*</a:t>
            </a:r>
            <a:r>
              <a:rPr lang="ru-RU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Тариф, связанный с зависимостью</a:t>
            </a:r>
            <a:endParaRPr lang="fr-FR" altLang="fr-FR" sz="2000">
              <a:solidFill>
                <a:schemeClr val="accent1"/>
              </a:solidFill>
              <a:latin typeface="Arial" charset="0"/>
              <a:cs typeface="Times New Roman" pitchFamily="18" charset="0"/>
            </a:endParaRPr>
          </a:p>
          <a:p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	*</a:t>
            </a:r>
            <a:r>
              <a:rPr lang="ru-RU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Тариф</a:t>
            </a:r>
            <a:r>
              <a:rPr lang="fr-FR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,</a:t>
            </a:r>
            <a:r>
              <a:rPr lang="ru-RU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 с</a:t>
            </a:r>
            <a:r>
              <a:rPr lang="fr-FR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в</a:t>
            </a:r>
            <a:r>
              <a:rPr lang="ru-RU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язанный с уходом</a:t>
            </a:r>
            <a:endParaRPr lang="fr-FR" altLang="fr-FR" sz="2000">
              <a:solidFill>
                <a:schemeClr val="accent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82800" y="3363913"/>
            <a:ext cx="85074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/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*</a:t>
            </a:r>
            <a:r>
              <a:rPr lang="ru-RU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Тариф на проживание охватывает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:</a:t>
            </a:r>
            <a:endParaRPr lang="fr-FR" alt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indent="449263"/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	-</a:t>
            </a:r>
            <a:r>
              <a:rPr lang="ru-RU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все общие административные услуги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,</a:t>
            </a:r>
            <a:endParaRPr lang="fr-FR" alt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indent="449263"/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	-</a:t>
            </a:r>
            <a:r>
              <a:rPr lang="ru-RU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организацию проживания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,</a:t>
            </a:r>
            <a:endParaRPr lang="fr-FR" alt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indent="449263"/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	-</a:t>
            </a:r>
            <a:r>
              <a:rPr lang="ru-RU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питание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,</a:t>
            </a:r>
            <a:endParaRPr lang="fr-FR" alt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indent="449263"/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	-</a:t>
            </a:r>
            <a:r>
              <a:rPr lang="ru-RU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содер</a:t>
            </a:r>
            <a:r>
              <a:rPr lang="fr-FR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ж</a:t>
            </a:r>
            <a:r>
              <a:rPr lang="ru-RU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ание помещений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,</a:t>
            </a:r>
            <a:endParaRPr lang="fr-FR" alt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indent="449263"/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	-</a:t>
            </a:r>
            <a:r>
              <a:rPr lang="ru-RU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досуг рези</a:t>
            </a:r>
            <a:r>
              <a:rPr lang="fr-FR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д</a:t>
            </a:r>
            <a:r>
              <a:rPr lang="ru-RU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ентов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,</a:t>
            </a:r>
            <a:endParaRPr lang="fr-FR" alt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indent="449263"/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	-</a:t>
            </a:r>
            <a:r>
              <a:rPr lang="ru-RU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стоимость не</a:t>
            </a:r>
            <a:r>
              <a:rPr lang="fr-FR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д</a:t>
            </a:r>
            <a:r>
              <a:rPr lang="ru-RU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вижимого и</a:t>
            </a:r>
            <a:r>
              <a:rPr lang="fr-FR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м</a:t>
            </a:r>
            <a:r>
              <a:rPr lang="ru-RU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ущества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alt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indent="449263"/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					</a:t>
            </a:r>
            <a:r>
              <a:rPr lang="ru-RU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Тариф на </a:t>
            </a:r>
            <a:r>
              <a:rPr lang="fr-FR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п</a:t>
            </a:r>
            <a:r>
              <a:rPr lang="ru-RU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роживание оплач</a:t>
            </a:r>
            <a:r>
              <a:rPr lang="fr-FR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и</a:t>
            </a:r>
            <a:r>
              <a:rPr lang="ru-RU" altLang="fr-FR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вается резидентом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altLang="fr-FR" sz="200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4BF59-4BF4-4D40-9AE4-EE84CD55EA5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998662" y="915988"/>
            <a:ext cx="8837503" cy="2530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 indent="449263" defTabSz="914400" eaLnBrk="0" hangingPunct="0"/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*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Тариф, связанный с </a:t>
            </a:r>
            <a:r>
              <a:rPr lang="ru-RU" altLang="fr-FR" sz="2000" b="1" i="1" dirty="0" err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зави</a:t>
            </a:r>
            <a:r>
              <a:rPr lang="fr-FR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с</a:t>
            </a:r>
            <a:r>
              <a:rPr lang="ru-RU" altLang="fr-FR" sz="2000" b="1" i="1" dirty="0" err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имостью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, охватывает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:</a:t>
            </a:r>
            <a:endParaRPr lang="fr-FR" altLang="fr-FR" sz="2000" dirty="0">
              <a:solidFill>
                <a:schemeClr val="accent1"/>
              </a:solidFill>
            </a:endParaRPr>
          </a:p>
          <a:p>
            <a:pPr indent="449263" defTabSz="914400" eaLnBrk="0" hangingPunct="0"/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	-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все услуги необходимой помощи и наблюден</a:t>
            </a:r>
            <a:r>
              <a:rPr lang="fr-FR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и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я для выполнения основных повседневных действий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altLang="fr-FR" sz="2000" dirty="0">
              <a:solidFill>
                <a:schemeClr val="accent1"/>
              </a:solidFill>
            </a:endParaRPr>
          </a:p>
          <a:p>
            <a:pPr indent="449263" defTabSz="914400" eaLnBrk="0" hangingPunct="0"/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Эти расходы оплачиваются резидентом при помощи ИПА (Индивидуального пособия в целях автономии</a:t>
            </a:r>
            <a:r>
              <a:rPr lang="fr-FR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)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 для </a:t>
            </a:r>
            <a:r>
              <a:rPr lang="fr-FR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Г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Р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* 1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-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4. </a:t>
            </a:r>
            <a:endParaRPr lang="fr-FR" altLang="fr-FR" sz="2000" dirty="0">
              <a:solidFill>
                <a:schemeClr val="accent1"/>
              </a:solidFill>
            </a:endParaRPr>
          </a:p>
          <a:p>
            <a:pPr indent="449263" defTabSz="914400" eaLnBrk="0" hangingPunct="0"/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*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Группа ресурсов по системе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 AGGIR (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Автономия – Герон</a:t>
            </a:r>
            <a:r>
              <a:rPr lang="fr-FR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т</a:t>
            </a:r>
            <a:r>
              <a:rPr lang="ru-RU" altLang="fr-FR" sz="2000" b="1" i="1" dirty="0" err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ология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 – Группы р</a:t>
            </a:r>
            <a:r>
              <a:rPr lang="fr-FR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е</a:t>
            </a:r>
            <a:r>
              <a:rPr lang="ru-RU" altLang="fr-FR" sz="2000" b="1" i="1" dirty="0" err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сурсов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) 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измеряет степен</a:t>
            </a:r>
            <a:r>
              <a:rPr lang="fr-FR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ь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 автономии зависимого человека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ГР пронумерованы от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 1 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до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 6.</a:t>
            </a:r>
            <a:endParaRPr lang="fr-FR" altLang="fr-FR" sz="2000" dirty="0">
              <a:solidFill>
                <a:schemeClr val="accent1"/>
              </a:solidFill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998662" y="3536950"/>
            <a:ext cx="8963627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49263"/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*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Тариф, связанный с уходом, охватывает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:</a:t>
            </a:r>
            <a:endParaRPr lang="fr-FR" altLang="fr-FR" sz="2000" dirty="0">
              <a:solidFill>
                <a:schemeClr val="accent1"/>
              </a:solidFill>
              <a:cs typeface="Times New Roman" pitchFamily="18" charset="0"/>
            </a:endParaRPr>
          </a:p>
          <a:p>
            <a:pPr indent="449263"/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	-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медицинские и </a:t>
            </a:r>
            <a:r>
              <a:rPr lang="ru-RU" altLang="fr-FR" sz="2000" b="1" i="1" dirty="0" err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парамедицинские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altLang="fr-FR" sz="2000" b="1" i="1" dirty="0" err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услу</a:t>
            </a:r>
            <a:r>
              <a:rPr lang="fr-FR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г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и, необходимые для </a:t>
            </a:r>
            <a:r>
              <a:rPr lang="ru-RU" altLang="fr-FR" sz="2000" b="1" i="1" dirty="0" err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лечени</a:t>
            </a:r>
            <a:r>
              <a:rPr lang="fr-FR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я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 соматических и психических нарушений, а также </a:t>
            </a:r>
            <a:r>
              <a:rPr lang="ru-RU" altLang="fr-FR" sz="2000" b="1" i="1" dirty="0" err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парамедицинские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altLang="fr-FR" sz="2000" b="1" i="1" dirty="0" err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услу</a:t>
            </a:r>
            <a:r>
              <a:rPr lang="fr-FR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г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и, связанные с состоянием зависимости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. </a:t>
            </a:r>
            <a:endParaRPr lang="fr-FR" altLang="fr-FR" sz="2000" dirty="0">
              <a:solidFill>
                <a:schemeClr val="accent1"/>
              </a:solidFill>
              <a:cs typeface="Times New Roman" pitchFamily="18" charset="0"/>
            </a:endParaRPr>
          </a:p>
          <a:p>
            <a:pPr indent="449263"/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Обычно тарифный план «частичный уход» покрывает все расходы, связанные с врачом-координатором, медсестрами частной практики, сиделками и медико-психологической помощью, мелкими медицинскими </a:t>
            </a:r>
            <a:r>
              <a:rPr lang="ru-RU" altLang="fr-FR" sz="2000" b="1" i="1" dirty="0" err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материа</a:t>
            </a:r>
            <a:r>
              <a:rPr lang="fr-FR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л</a:t>
            </a:r>
            <a:r>
              <a:rPr lang="ru-RU" altLang="fr-FR" sz="2000" b="1" i="1" dirty="0" err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ами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 и оборудованием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altLang="fr-FR" sz="2000" dirty="0">
              <a:solidFill>
                <a:schemeClr val="accent1"/>
              </a:solidFill>
              <a:cs typeface="Times New Roman" pitchFamily="18" charset="0"/>
            </a:endParaRPr>
          </a:p>
          <a:p>
            <a:pPr indent="449263"/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Эти расходы полностью возмещаются медицинским страхованием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altLang="fr-FR" sz="2000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0C7D6-25A9-480F-B140-CBC37442480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998663" y="1430338"/>
            <a:ext cx="793273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Финансовая помощь, которая может</a:t>
            </a:r>
            <a:r>
              <a:rPr lang="fr-FR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быть предоставлена резидентам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:</a:t>
            </a:r>
            <a:endParaRPr lang="fr-FR" altLang="fr-FR" sz="2000" dirty="0">
              <a:solidFill>
                <a:schemeClr val="accent1"/>
              </a:solidFill>
              <a:cs typeface="Times New Roman" pitchFamily="18" charset="0"/>
            </a:endParaRPr>
          </a:p>
          <a:p>
            <a:pPr algn="ctr"/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 </a:t>
            </a:r>
            <a:endParaRPr lang="fr-FR" altLang="fr-FR" sz="2000" dirty="0">
              <a:solidFill>
                <a:schemeClr val="accent1"/>
              </a:solidFill>
              <a:cs typeface="Times New Roman" pitchFamily="18" charset="0"/>
            </a:endParaRPr>
          </a:p>
          <a:p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	* 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ИПА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 (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индивидуальное пособие в целях автономии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),</a:t>
            </a:r>
            <a:endParaRPr lang="fr-FR" altLang="fr-FR" sz="2000" dirty="0">
              <a:solidFill>
                <a:schemeClr val="accent1"/>
              </a:solidFill>
              <a:cs typeface="Times New Roman" pitchFamily="18" charset="0"/>
            </a:endParaRPr>
          </a:p>
          <a:p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	* 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СПП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 (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социальное пособие для оплаты проживания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),</a:t>
            </a:r>
            <a:endParaRPr lang="fr-FR" altLang="fr-FR" sz="2000" dirty="0">
              <a:solidFill>
                <a:schemeClr val="accent1"/>
              </a:solidFill>
              <a:cs typeface="Times New Roman" pitchFamily="18" charset="0"/>
            </a:endParaRPr>
          </a:p>
          <a:p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	* 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жилищные пособи</a:t>
            </a:r>
            <a:r>
              <a:rPr lang="fr-FR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я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altLang="fr-FR" sz="2000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032000" y="3857625"/>
            <a:ext cx="7975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/>
            <a:r>
              <a:rPr lang="fr-FR" altLang="fr-FR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altLang="fr-FR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ИПА</a:t>
            </a:r>
            <a:r>
              <a:rPr lang="fr-FR" altLang="fr-FR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fr-FR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индивидуальное пособие в целях автономии</a:t>
            </a:r>
            <a:r>
              <a:rPr lang="fr-FR" altLang="fr-FR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altLang="fr-FR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предназначено для лиц старше 60 лет, утрачивающих автономию</a:t>
            </a:r>
            <a:r>
              <a:rPr lang="fr-FR" altLang="fr-FR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fr-FR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9263"/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ИПА помогает оплачивать рас</a:t>
            </a:r>
            <a:r>
              <a:rPr lang="fr-FR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х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оды на помощь на дому или часть тарифа на зависимость в доме </a:t>
            </a:r>
            <a:r>
              <a:rPr lang="ru-RU" altLang="fr-FR" sz="2000" b="1" i="1" dirty="0" err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престарел</a:t>
            </a:r>
            <a:r>
              <a:rPr lang="fr-FR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ы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х. ИПА начисляется советом департамента </a:t>
            </a:r>
            <a:r>
              <a:rPr lang="fr-FR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п</a:t>
            </a:r>
            <a:r>
              <a:rPr lang="ru-RU" altLang="fr-FR" sz="2000" b="1" i="1" dirty="0" err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ропор</a:t>
            </a:r>
            <a:r>
              <a:rPr lang="fr-FR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ц</a:t>
            </a:r>
            <a:r>
              <a:rPr lang="ru-RU" altLang="fr-FR" sz="2000" b="1" i="1" dirty="0" err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ионально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 уровню зав</a:t>
            </a:r>
            <a:r>
              <a:rPr lang="fr-FR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и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с</a:t>
            </a:r>
            <a:r>
              <a:rPr lang="fr-FR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и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мости, о</a:t>
            </a:r>
            <a:r>
              <a:rPr lang="fr-FR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ц</a:t>
            </a:r>
            <a:r>
              <a:rPr lang="ru-RU" altLang="fr-FR" sz="2000" b="1" i="1" dirty="0" err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ененному</a:t>
            </a:r>
            <a:r>
              <a:rPr lang="ru-RU" altLang="fr-FR" sz="2000" b="1" i="1" dirty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 в ГР от 1 до 4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4BDC9-1EA3-4FD9-BCC6-33E99EA465B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00263" y="1479550"/>
            <a:ext cx="7881937" cy="30861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>
              <a:spcAft>
                <a:spcPts val="738"/>
              </a:spcAft>
            </a:pPr>
            <a:r>
              <a:rPr lang="fr-FR" b="1" i="1">
                <a:solidFill>
                  <a:schemeClr val="accent1"/>
                </a:solidFill>
                <a:cs typeface="Times New Roman" pitchFamily="18" charset="0"/>
              </a:rPr>
              <a:t> </a:t>
            </a:r>
            <a:endParaRPr lang="fr-FR">
              <a:solidFill>
                <a:schemeClr val="accent1"/>
              </a:solidFill>
              <a:cs typeface="Times New Roman" pitchFamily="18" charset="0"/>
            </a:endParaRPr>
          </a:p>
          <a:p>
            <a:pPr marL="228600" algn="ctr">
              <a:spcAft>
                <a:spcPts val="738"/>
              </a:spcAft>
            </a:pPr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Совет департамента оплачивает разницу между суммой по счету и вкладу самого лица или лиц, выплачивающих ему алименты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</a:p>
          <a:p>
            <a:pPr marL="228600">
              <a:spcAft>
                <a:spcPts val="738"/>
              </a:spcAft>
              <a:buFont typeface="Times New Roman" pitchFamily="18" charset="0"/>
              <a:buChar char="-"/>
            </a:pPr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СПП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 (</a:t>
            </a:r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социальное пособие для оплаты проживания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)</a:t>
            </a:r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 может быть запрошено в совете департамента пожилыми людьми, проживающими в учре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ж</a:t>
            </a:r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дении или на попечении семьи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. 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marL="228600" algn="ctr">
              <a:spcAft>
                <a:spcPts val="738"/>
              </a:spcAft>
            </a:pPr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После смерти резидента перечисленные суммы СПП возвращаются совету департамента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89ABD3-DB1B-4483-B9D8-66EF7E97803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0738" y="1166813"/>
            <a:ext cx="8288337" cy="21955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Times New Roman" pitchFamily="18" charset="0"/>
              <a:buChar char="-"/>
              <a:tabLst>
                <a:tab pos="457200" algn="l"/>
              </a:tabLst>
            </a:pPr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Жилищные пособия – это финансовая помощь, предназначенная для уменьшения расходов на жилье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marL="342900" indent="-342900">
              <a:tabLst>
                <a:tab pos="457200" algn="l"/>
              </a:tabLst>
            </a:pPr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Они предоставляются в зависимости от уровня доходов резидента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marL="342900" indent="-342900">
              <a:tabLst>
                <a:tab pos="457200" algn="l"/>
              </a:tabLst>
            </a:pPr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Они начисляются ФСП (фондом семейных пособий) или СФСС (сельскохозяйственным фондом социального страхования), если резидент пользуется этим режимом социальной защиты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marL="342900" indent="-342900">
              <a:tabLst>
                <a:tab pos="457200" algn="l"/>
              </a:tabLst>
            </a:pPr>
            <a:r>
              <a:rPr lang="fr-FR">
                <a:solidFill>
                  <a:schemeClr val="accent1"/>
                </a:solidFill>
                <a:cs typeface="Times New Roman" pitchFamily="18" charset="0"/>
              </a:rPr>
              <a:t> 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49463" y="3768725"/>
            <a:ext cx="82677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algn="ctr"/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Бюдже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т</a:t>
            </a:r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ная дотация домов престарелых</a:t>
            </a:r>
            <a:endParaRPr lang="fr-FR" alt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marL="228600" algn="ctr"/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Каждый год службы Генерального совета и Регионального агентства здравоохранения оценивают и устанавливают уровень финансирования, который будет использовать Директор дома престарелых для рабо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т</a:t>
            </a:r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ы учреждения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alt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marL="228600" algn="ctr"/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Предварительные бюджеты очень серьезно отстаиваются учреждением, чтобы получить не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о</a:t>
            </a:r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бходимый уровень услуг для надлежащего приема резидентов. Так вычисляется стоимость дня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altLang="fr-FR" sz="200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C6813-7EE7-478C-9CEF-A7274A1B91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9663" y="384175"/>
            <a:ext cx="8281987" cy="1190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algn="ctr">
              <a:lnSpc>
                <a:spcPct val="200000"/>
              </a:lnSpc>
            </a:pPr>
            <a:r>
              <a:rPr lang="fr-FR" sz="3600" b="1" i="1" dirty="0">
                <a:solidFill>
                  <a:srgbClr val="00B050"/>
                </a:solidFill>
                <a:cs typeface="Times New Roman" pitchFamily="18" charset="0"/>
              </a:rPr>
              <a:t>5-</a:t>
            </a:r>
            <a:r>
              <a:rPr lang="ru-RU" sz="3600" b="1" i="1" dirty="0">
                <a:solidFill>
                  <a:srgbClr val="00B050"/>
                </a:solidFill>
                <a:cs typeface="Times New Roman" pitchFamily="18" charset="0"/>
              </a:rPr>
              <a:t>Управление группами специалистов</a:t>
            </a:r>
            <a:endParaRPr lang="fr-FR" sz="3600" dirty="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7263" y="1946275"/>
            <a:ext cx="7889875" cy="22828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algn="ctr"/>
            <a:r>
              <a:rPr lang="ru-RU" sz="2400" b="1" i="1">
                <a:solidFill>
                  <a:schemeClr val="accent1"/>
                </a:solidFill>
                <a:cs typeface="Times New Roman" pitchFamily="18" charset="0"/>
              </a:rPr>
              <a:t>Управление персоналом на местах должно соответствовать распределению, предусмотренному в предварительном бюджете, предоставленном финансирующими органами, то есть Генеральным советом и Региональным агентством здравоохранения</a:t>
            </a:r>
            <a:r>
              <a:rPr lang="fr-FR" sz="24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40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9663" y="4600575"/>
            <a:ext cx="7889875" cy="822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algn="ctr"/>
            <a:r>
              <a:rPr lang="ru-RU" sz="2400" b="1" i="1">
                <a:solidFill>
                  <a:schemeClr val="accent1"/>
                </a:solidFill>
                <a:cs typeface="Times New Roman" pitchFamily="18" charset="0"/>
              </a:rPr>
              <a:t>Для примера – утвержденное штатное расписание для работы учреждения на 30 мест в 2012 году</a:t>
            </a:r>
            <a:r>
              <a:rPr lang="fr-FR" sz="2400" b="1" i="1">
                <a:solidFill>
                  <a:schemeClr val="accent1"/>
                </a:solidFill>
                <a:cs typeface="Times New Roman" pitchFamily="18" charset="0"/>
              </a:rPr>
              <a:t>:</a:t>
            </a:r>
            <a:endParaRPr lang="fr-FR" sz="240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A49BCB-17BC-462E-AAA4-90759BF9C67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2150" y="5164138"/>
            <a:ext cx="7932738" cy="1465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chemeClr val="accent1"/>
                </a:solidFill>
                <a:cs typeface="Times New Roman" pitchFamily="18" charset="0"/>
              </a:rPr>
              <a:t>На 30 резидентов</a:t>
            </a:r>
            <a:r>
              <a:rPr lang="fr-FR" b="1" i="1">
                <a:solidFill>
                  <a:schemeClr val="accent1"/>
                </a:solidFill>
                <a:cs typeface="Times New Roman" pitchFamily="18" charset="0"/>
              </a:rPr>
              <a:t>,  </a:t>
            </a:r>
            <a:endParaRPr lang="fr-FR">
              <a:solidFill>
                <a:schemeClr val="accent1"/>
              </a:solidFill>
              <a:cs typeface="Times New Roman" pitchFamily="18" charset="0"/>
            </a:endParaRPr>
          </a:p>
          <a:p>
            <a:pPr algn="ctr"/>
            <a:r>
              <a:rPr lang="ru-RU" b="1" i="1">
                <a:solidFill>
                  <a:schemeClr val="accent1"/>
                </a:solidFill>
                <a:cs typeface="Times New Roman" pitchFamily="18" charset="0"/>
              </a:rPr>
              <a:t>Итого</a:t>
            </a:r>
            <a:r>
              <a:rPr lang="fr-FR" b="1" i="1">
                <a:solidFill>
                  <a:schemeClr val="accent1"/>
                </a:solidFill>
                <a:cs typeface="Times New Roman" pitchFamily="18" charset="0"/>
              </a:rPr>
              <a:t> 17,75 </a:t>
            </a:r>
            <a:r>
              <a:rPr lang="ru-RU" b="1" i="1">
                <a:solidFill>
                  <a:schemeClr val="accent1"/>
                </a:solidFill>
                <a:cs typeface="Times New Roman" pitchFamily="18" charset="0"/>
              </a:rPr>
              <a:t>ЭПЗ</a:t>
            </a:r>
            <a:r>
              <a:rPr lang="fr-FR" b="1" i="1">
                <a:solidFill>
                  <a:schemeClr val="accent1"/>
                </a:solidFill>
                <a:cs typeface="Times New Roman" pitchFamily="18" charset="0"/>
              </a:rPr>
              <a:t> (</a:t>
            </a:r>
            <a:r>
              <a:rPr lang="ru-RU" b="1" i="1">
                <a:solidFill>
                  <a:schemeClr val="accent1"/>
                </a:solidFill>
                <a:cs typeface="Times New Roman" pitchFamily="18" charset="0"/>
              </a:rPr>
              <a:t>эквивалентов полной занятости на 35 часов работы в неделю</a:t>
            </a:r>
            <a:r>
              <a:rPr lang="fr-FR" b="1" i="1">
                <a:solidFill>
                  <a:schemeClr val="accent1"/>
                </a:solidFill>
                <a:cs typeface="Times New Roman" pitchFamily="18" charset="0"/>
              </a:rPr>
              <a:t>).</a:t>
            </a:r>
            <a:endParaRPr lang="fr-FR">
              <a:solidFill>
                <a:schemeClr val="accent1"/>
              </a:solidFill>
              <a:cs typeface="Times New Roman" pitchFamily="18" charset="0"/>
            </a:endParaRPr>
          </a:p>
          <a:p>
            <a:pPr algn="ctr"/>
            <a:r>
              <a:rPr lang="fr-FR" b="1" i="1">
                <a:solidFill>
                  <a:schemeClr val="accent1"/>
                </a:solidFill>
                <a:cs typeface="Times New Roman" pitchFamily="18" charset="0"/>
              </a:rPr>
              <a:t> </a:t>
            </a:r>
            <a:endParaRPr lang="fr-FR">
              <a:solidFill>
                <a:schemeClr val="accent1"/>
              </a:solidFill>
              <a:cs typeface="Times New Roman" pitchFamily="18" charset="0"/>
            </a:endParaRPr>
          </a:p>
          <a:p>
            <a:pPr algn="ctr"/>
            <a:r>
              <a:rPr lang="fr-FR" b="1" i="1">
                <a:solidFill>
                  <a:schemeClr val="accent1"/>
                </a:solidFill>
                <a:cs typeface="Times New Roman" pitchFamily="18" charset="0"/>
              </a:rPr>
              <a:t>17,75 x 35 </a:t>
            </a:r>
            <a:r>
              <a:rPr lang="ru-RU" b="1" i="1">
                <a:solidFill>
                  <a:schemeClr val="accent1"/>
                </a:solidFill>
                <a:cs typeface="Times New Roman" pitchFamily="18" charset="0"/>
              </a:rPr>
              <a:t>ч</a:t>
            </a:r>
            <a:r>
              <a:rPr lang="fr-FR" b="1" i="1">
                <a:solidFill>
                  <a:schemeClr val="accent1"/>
                </a:solidFill>
                <a:cs typeface="Times New Roman" pitchFamily="18" charset="0"/>
              </a:rPr>
              <a:t> = 621,25 </a:t>
            </a:r>
            <a:r>
              <a:rPr lang="ru-RU" b="1" i="1">
                <a:solidFill>
                  <a:schemeClr val="accent1"/>
                </a:solidFill>
                <a:cs typeface="Times New Roman" pitchFamily="18" charset="0"/>
              </a:rPr>
              <a:t>часов работы в неделю</a:t>
            </a:r>
            <a:endParaRPr lang="fr-FR">
              <a:solidFill>
                <a:schemeClr val="accent1"/>
              </a:solidFill>
              <a:cs typeface="Times New Roman" pitchFamily="18" charset="0"/>
            </a:endParaRPr>
          </a:p>
        </p:txBody>
      </p:sp>
      <p:graphicFrame>
        <p:nvGraphicFramePr>
          <p:cNvPr id="35919" name="Group 79"/>
          <p:cNvGraphicFramePr>
            <a:graphicFrameLocks noGrp="1"/>
          </p:cNvGraphicFramePr>
          <p:nvPr/>
        </p:nvGraphicFramePr>
        <p:xfrm>
          <a:off x="1681163" y="498475"/>
          <a:ext cx="10321925" cy="4231006"/>
        </p:xfrm>
        <a:graphic>
          <a:graphicData uri="http://schemas.openxmlformats.org/drawingml/2006/table">
            <a:tbl>
              <a:tblPr/>
              <a:tblGrid>
                <a:gridCol w="31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2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77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ШТАТ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ПРОЖИВАНИЕ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ЗАВИСИМОСТЬ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УХОД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ИТОГО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Дирекция</a:t>
                      </a: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Администрация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1,00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1,00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Общие услуги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Обслуживание помещений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0,50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0,50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Досуг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0,50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0,00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0,50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Бытовые услуги и стирка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5,19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2,23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7,42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Психолог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0,20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0,20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Врач-координатор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0,20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0,20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Сиделка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1,83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4,27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6,10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Медсестра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1,83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1,83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ИТОГО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7,19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4,26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6,30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17,75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2" marR="44452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2D2105-362A-439E-8E8B-46FD82FB663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875" y="736600"/>
            <a:ext cx="6645275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С точки зрения годовой стоимости, в том же примере выходит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: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</p:txBody>
      </p:sp>
      <p:graphicFrame>
        <p:nvGraphicFramePr>
          <p:cNvPr id="36928" name="Group 64"/>
          <p:cNvGraphicFramePr>
            <a:graphicFrameLocks noGrp="1"/>
          </p:cNvGraphicFramePr>
          <p:nvPr/>
        </p:nvGraphicFramePr>
        <p:xfrm>
          <a:off x="2555875" y="1541463"/>
          <a:ext cx="6724650" cy="3881442"/>
        </p:xfrm>
        <a:graphic>
          <a:graphicData uri="http://schemas.openxmlformats.org/drawingml/2006/table">
            <a:tbl>
              <a:tblPr/>
              <a:tblGrid>
                <a:gridCol w="1951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7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4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Индексация зарплат и платежей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Проживание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Зависимость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Уход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47 065 €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47 065 €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13 574 €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13 574 €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16 485 €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16 485 €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0 €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215 501 €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150 850 €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64 650 €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7 612 €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7 612 €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19 372 €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19 372 €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216 864 €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65 059 €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151 805 €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88 740 €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 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88 740 €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        625 212 € 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    227 975 € 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  137 321 € 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  259 916 € 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751" marR="36751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F5F51-2FB0-4675-9674-DBC53C3EDC3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6138" y="1011238"/>
            <a:ext cx="79248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algn="ctr"/>
            <a:r>
              <a:rPr lang="ru-RU" sz="2000" b="1" i="1" dirty="0">
                <a:solidFill>
                  <a:schemeClr val="accent1"/>
                </a:solidFill>
                <a:cs typeface="Times New Roman" pitchFamily="18" charset="0"/>
              </a:rPr>
              <a:t>Резидент дома престарелых вправе ожидать качественного обслуживания, поскольку он платит значительную сумму</a:t>
            </a:r>
            <a:r>
              <a:rPr lang="fr-FR" sz="2000" b="1" i="1" dirty="0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000" dirty="0">
              <a:solidFill>
                <a:schemeClr val="accent1"/>
              </a:solidFill>
              <a:cs typeface="Times New Roman" pitchFamily="18" charset="0"/>
            </a:endParaRPr>
          </a:p>
          <a:p>
            <a:pPr marL="228600" algn="ctr"/>
            <a:r>
              <a:rPr lang="ru-RU" sz="2000" b="1" i="1" dirty="0">
                <a:solidFill>
                  <a:schemeClr val="accent1"/>
                </a:solidFill>
                <a:cs typeface="Times New Roman" pitchFamily="18" charset="0"/>
              </a:rPr>
              <a:t>Нанятый персонал должен обладать дипломами и квалификацией, чтобы оказывать услуги уязвимым резидентам. Ситуации зависимости тяжело переживаются как мужчинами, так и женщинами, у которых есть фундаментальные права, которые должны быть соблюдены.</a:t>
            </a:r>
            <a:endParaRPr lang="fr-FR" sz="2000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82800" y="3872624"/>
            <a:ext cx="792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algn="ctr"/>
            <a:r>
              <a:rPr lang="ru-RU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Иногда значительная </a:t>
            </a:r>
            <a:r>
              <a:rPr lang="ru-RU" altLang="fr-FR" sz="2000" b="1" i="1" dirty="0" err="1">
                <a:solidFill>
                  <a:schemeClr val="accent1"/>
                </a:solidFill>
                <a:cs typeface="Times New Roman" pitchFamily="18" charset="0"/>
              </a:rPr>
              <a:t>ча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с</a:t>
            </a:r>
            <a:r>
              <a:rPr lang="ru-RU" altLang="fr-FR" sz="2000" b="1" i="1" dirty="0" err="1">
                <a:solidFill>
                  <a:schemeClr val="accent1"/>
                </a:solidFill>
                <a:cs typeface="Times New Roman" pitchFamily="18" charset="0"/>
              </a:rPr>
              <a:t>ть</a:t>
            </a:r>
            <a:r>
              <a:rPr lang="ru-RU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 трудностей связана с </a:t>
            </a:r>
            <a:r>
              <a:rPr lang="ru-RU" altLang="fr-FR" sz="2000" b="1" i="1" dirty="0" err="1">
                <a:solidFill>
                  <a:schemeClr val="accent1"/>
                </a:solidFill>
                <a:cs typeface="Times New Roman" pitchFamily="18" charset="0"/>
              </a:rPr>
              <a:t>нехват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к</a:t>
            </a:r>
            <a:r>
              <a:rPr lang="ru-RU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ой личного состава в службах, где степень зависимости о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ц</a:t>
            </a:r>
            <a:r>
              <a:rPr lang="ru-RU" altLang="fr-FR" sz="2000" b="1" i="1" dirty="0" err="1">
                <a:solidFill>
                  <a:schemeClr val="accent1"/>
                </a:solidFill>
                <a:cs typeface="Times New Roman" pitchFamily="18" charset="0"/>
              </a:rPr>
              <a:t>енивается</a:t>
            </a:r>
            <a:r>
              <a:rPr lang="ru-RU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 глазами резидентов, ожидающих, чтобы пришел кто-то из персона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л</a:t>
            </a:r>
            <a:r>
              <a:rPr lang="ru-RU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а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…</a:t>
            </a:r>
            <a:endParaRPr lang="fr-FR" altLang="fr-FR" sz="2000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51063" y="5300663"/>
            <a:ext cx="7856537" cy="10064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algn="ctr"/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Таким образом, службы работают автономно, и идея о том, чтобы в доме престарелых работали сотрудники с общей подготовкой, неприемлема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7E7E6A-42ED-4223-AF73-F494BE14614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57413" y="811213"/>
            <a:ext cx="7875587" cy="10064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algn="ctr"/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Персонал, ответственный за уборку или состояние помещений, очень редко берет на себя работу сотрудников, занимающихся уходом или вопросами зависимости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57413" y="2287588"/>
            <a:ext cx="7875587" cy="13112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algn="ctr"/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Медсестры обеспечивают помощь в уходе, связанную с возможностью выполнять определенные технические медицинские манипуляции, что запрещено всем остальным категориям персонала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57413" y="4113213"/>
            <a:ext cx="7875587" cy="1920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algn="ctr"/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Врач-координатор способствует обеспечению качественного геронтологического ухода за зависимыми пожилыми людьми, содействуя координации действий и манипуляций между различными специалистами в сфере здравоохранения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 (</a:t>
            </a:r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сотрудники или частная практика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)</a:t>
            </a:r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, которые взаимодействуют с резидентами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84B51-9D15-496B-B891-0D7296FC49F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03400" y="623888"/>
            <a:ext cx="10150475" cy="941387"/>
          </a:xfrm>
        </p:spPr>
        <p:txBody>
          <a:bodyPr/>
          <a:lstStyle/>
          <a:p>
            <a:pPr eaLnBrk="1" hangingPunct="1"/>
            <a:r>
              <a:rPr lang="ru-RU" altLang="fr-FR" b="1" i="1" smtClean="0">
                <a:solidFill>
                  <a:schemeClr val="accent1"/>
                </a:solidFill>
              </a:rPr>
              <a:t>Моя презентация состоит из 5 разделов</a:t>
            </a:r>
            <a:r>
              <a:rPr lang="fr-FR" altLang="fr-FR" b="1" i="1" smtClean="0">
                <a:solidFill>
                  <a:schemeClr val="accent1"/>
                </a:solidFill>
              </a:rPr>
              <a:t>:</a:t>
            </a:r>
            <a:endParaRPr lang="fr-FR" altLang="fr-FR" smtClean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52663" y="1703388"/>
            <a:ext cx="8915400" cy="3778250"/>
          </a:xfrm>
        </p:spPr>
        <p:txBody>
          <a:bodyPr>
            <a:noAutofit/>
          </a:bodyPr>
          <a:lstStyle/>
          <a:p>
            <a:pPr eaLnBrk="1" hangingPunct="1"/>
            <a:r>
              <a:rPr lang="fr-FR" sz="2400" b="1" i="1" smtClean="0">
                <a:solidFill>
                  <a:schemeClr val="accent1"/>
                </a:solidFill>
              </a:rPr>
              <a:t>1-</a:t>
            </a:r>
            <a:r>
              <a:rPr lang="ru-RU" sz="2400" b="1" i="1" smtClean="0">
                <a:solidFill>
                  <a:schemeClr val="accent1"/>
                </a:solidFill>
              </a:rPr>
              <a:t>Общее окружение</a:t>
            </a:r>
            <a:endParaRPr lang="fr-FR" sz="2400" smtClean="0">
              <a:solidFill>
                <a:schemeClr val="accent1"/>
              </a:solidFill>
            </a:endParaRPr>
          </a:p>
          <a:p>
            <a:pPr eaLnBrk="1" hangingPunct="1">
              <a:buFont typeface="Wingdings 3" pitchFamily="18" charset="2"/>
              <a:buNone/>
            </a:pPr>
            <a:endParaRPr lang="fr-FR" sz="2400" smtClean="0">
              <a:solidFill>
                <a:schemeClr val="accent1"/>
              </a:solidFill>
            </a:endParaRPr>
          </a:p>
          <a:p>
            <a:pPr eaLnBrk="1" hangingPunct="1"/>
            <a:r>
              <a:rPr lang="fr-FR" sz="2400" b="1" i="1" smtClean="0">
                <a:solidFill>
                  <a:schemeClr val="accent1"/>
                </a:solidFill>
              </a:rPr>
              <a:t>2-</a:t>
            </a:r>
            <a:r>
              <a:rPr lang="ru-RU" sz="2400" b="1" i="1" smtClean="0">
                <a:solidFill>
                  <a:schemeClr val="accent1"/>
                </a:solidFill>
              </a:rPr>
              <a:t>Проект учреждения и его резидент</a:t>
            </a:r>
          </a:p>
          <a:p>
            <a:pPr eaLnBrk="1" hangingPunct="1"/>
            <a:endParaRPr lang="fr-FR" sz="2400" smtClean="0">
              <a:solidFill>
                <a:schemeClr val="accent1"/>
              </a:solidFill>
            </a:endParaRPr>
          </a:p>
          <a:p>
            <a:pPr eaLnBrk="1" hangingPunct="1"/>
            <a:r>
              <a:rPr lang="fr-FR" sz="2400" b="1" i="1" smtClean="0">
                <a:solidFill>
                  <a:schemeClr val="accent1"/>
                </a:solidFill>
              </a:rPr>
              <a:t>3-</a:t>
            </a:r>
            <a:r>
              <a:rPr lang="ru-RU" sz="2400" b="1" i="1" smtClean="0">
                <a:solidFill>
                  <a:schemeClr val="accent1"/>
                </a:solidFill>
                <a:latin typeface="Arial" charset="0"/>
              </a:rPr>
              <a:t>Вопросы бюджета</a:t>
            </a:r>
            <a:endParaRPr lang="fr-FR" sz="2400" smtClean="0">
              <a:solidFill>
                <a:schemeClr val="accent1"/>
              </a:solidFill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fr-FR" sz="2400" smtClean="0">
              <a:solidFill>
                <a:schemeClr val="accent1"/>
              </a:solidFill>
            </a:endParaRPr>
          </a:p>
          <a:p>
            <a:pPr eaLnBrk="1" hangingPunct="1"/>
            <a:r>
              <a:rPr lang="fr-FR" sz="2400" b="1" i="1" smtClean="0">
                <a:solidFill>
                  <a:schemeClr val="accent1"/>
                </a:solidFill>
              </a:rPr>
              <a:t>4-</a:t>
            </a:r>
            <a:r>
              <a:rPr lang="ru-RU" sz="2400" b="1" i="1" smtClean="0">
                <a:solidFill>
                  <a:schemeClr val="accent1"/>
                </a:solidFill>
              </a:rPr>
              <a:t>Управление группами специалистов</a:t>
            </a:r>
            <a:endParaRPr lang="fr-FR" sz="2400" smtClean="0">
              <a:solidFill>
                <a:schemeClr val="accent1"/>
              </a:solidFill>
            </a:endParaRPr>
          </a:p>
          <a:p>
            <a:pPr eaLnBrk="1" hangingPunct="1">
              <a:buFont typeface="Wingdings 3" pitchFamily="18" charset="2"/>
              <a:buNone/>
            </a:pPr>
            <a:endParaRPr lang="fr-FR" sz="2400" smtClean="0">
              <a:solidFill>
                <a:schemeClr val="accent1"/>
              </a:solidFill>
            </a:endParaRPr>
          </a:p>
          <a:p>
            <a:pPr eaLnBrk="1" hangingPunct="1"/>
            <a:r>
              <a:rPr lang="fr-FR" sz="2400" b="1" i="1" smtClean="0">
                <a:solidFill>
                  <a:schemeClr val="accent1"/>
                </a:solidFill>
              </a:rPr>
              <a:t>5-</a:t>
            </a:r>
            <a:r>
              <a:rPr lang="ru-RU" sz="2400" b="1" i="1" smtClean="0">
                <a:solidFill>
                  <a:schemeClr val="accent1"/>
                </a:solidFill>
              </a:rPr>
              <a:t>Размышления</a:t>
            </a:r>
            <a:r>
              <a:rPr lang="fr-FR" sz="2400" b="1" i="1" smtClean="0">
                <a:solidFill>
                  <a:schemeClr val="accent1"/>
                </a:solidFill>
              </a:rPr>
              <a:t> </a:t>
            </a:r>
            <a:endParaRPr lang="fr-FR" sz="2400" smtClean="0">
              <a:solidFill>
                <a:schemeClr val="accent1"/>
              </a:solidFill>
            </a:endParaRPr>
          </a:p>
          <a:p>
            <a:pPr eaLnBrk="1" hangingPunct="1"/>
            <a:endParaRPr lang="fr-FR" sz="160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0EC87-317A-438A-8446-B2CCA03092A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1538" y="407988"/>
            <a:ext cx="7891462" cy="10064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algn="ctr"/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Таким образом, руководитель должен формировать штат с разрешения финансирующих органов, чтобы стоимость работы была минимальной, при этом сохраняя максимальное качество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!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1538" y="1662113"/>
            <a:ext cx="7891462" cy="16160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algn="ctr"/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Совет департамента и Региональное агентство здравоохранения без колебаний сравнивают управление различными учреждениями, чтобы убедить Директора, что в другом доме престарелых добились более экономичного управления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!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1538" y="3376613"/>
            <a:ext cx="7942262" cy="28352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algn="ctr"/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В этой связи был разработан обширный план самостоятельной оценки качества внутри каждого учреждения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marL="228600" algn="ctr"/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Каждое учреждение представило оценку всех направлений своей работы, чтобы занять свое место в иерархии относительно предлагаемых услуг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marL="228600" algn="ctr"/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Эта внутренняя самостоятельная оценка была дополнена внешней оценкой, проведенной не принадлежащими к учреждению органами, чтобы получить неоспоримую оценку качества, ключевого для надлежащего управления учреждением.</a:t>
            </a:r>
            <a:endParaRPr lang="fr-FR" sz="2000">
              <a:solidFill>
                <a:schemeClr val="accent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13A4E-1EAC-432C-85F3-EF4427D85B7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8975" y="400050"/>
            <a:ext cx="3867150" cy="1190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algn="ctr">
              <a:lnSpc>
                <a:spcPct val="200000"/>
              </a:lnSpc>
            </a:pPr>
            <a:r>
              <a:rPr lang="fr-FR" sz="3600" b="1" i="1">
                <a:solidFill>
                  <a:srgbClr val="00B050"/>
                </a:solidFill>
                <a:cs typeface="Times New Roman" pitchFamily="18" charset="0"/>
              </a:rPr>
              <a:t>4- </a:t>
            </a:r>
            <a:r>
              <a:rPr lang="ru-RU" sz="3600" b="1" i="1">
                <a:solidFill>
                  <a:srgbClr val="00B050"/>
                </a:solidFill>
                <a:cs typeface="Times New Roman" pitchFamily="18" charset="0"/>
              </a:rPr>
              <a:t>Размышления</a:t>
            </a:r>
            <a:endParaRPr lang="fr-FR" sz="360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114550" y="1804988"/>
            <a:ext cx="834231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/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Уход за зависимым пожилым человеком имеет определенную стоимость для обще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с</a:t>
            </a:r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тва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alt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marL="228600"/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Кредиты для домов престарел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ы</a:t>
            </a:r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х за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 2007/2010</a:t>
            </a:r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 гг. в размере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 1 223 </a:t>
            </a:r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млн 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€ </a:t>
            </a:r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распределяются следующим о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б</a:t>
            </a:r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разом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:</a:t>
            </a:r>
            <a:endParaRPr lang="fr-FR" alt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marL="228600"/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		-</a:t>
            </a:r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Создание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 2 500 </a:t>
            </a:r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мест в домах престарелых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: 247 </a:t>
            </a:r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млн 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€</a:t>
            </a:r>
            <a:endParaRPr lang="fr-FR" alt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marL="228600"/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		-</a:t>
            </a:r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Компенсация части инвестиций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 25</a:t>
            </a:r>
            <a:r>
              <a:rPr lang="fr-FR" altLang="fr-FR"/>
              <a:t> </a:t>
            </a:r>
            <a:r>
              <a:rPr lang="ru-RU" altLang="fr-FR" b="1" i="1">
                <a:solidFill>
                  <a:schemeClr val="accent1"/>
                </a:solidFill>
              </a:rPr>
              <a:t>млн</a:t>
            </a:r>
            <a:r>
              <a:rPr lang="ru-RU" altLang="fr-FR"/>
              <a:t> 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€</a:t>
            </a:r>
            <a:endParaRPr lang="fr-FR" alt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marL="228600"/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		-</a:t>
            </a:r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Продолжение снаб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ж</a:t>
            </a:r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ения учреждений медицинским оборудованием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 951</a:t>
            </a:r>
            <a:r>
              <a:rPr lang="fr-FR" altLang="fr-FR"/>
              <a:t> </a:t>
            </a:r>
            <a:r>
              <a:rPr lang="ru-RU" altLang="fr-FR" b="1" i="1">
                <a:solidFill>
                  <a:schemeClr val="accent1"/>
                </a:solidFill>
              </a:rPr>
              <a:t>млн</a:t>
            </a:r>
            <a:r>
              <a:rPr lang="ru-RU" altLang="fr-FR"/>
              <a:t> 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€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7C8EE-E590-4783-968B-9DC70146119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441575" y="241300"/>
            <a:ext cx="52498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algn="ctr">
              <a:lnSpc>
                <a:spcPct val="200000"/>
              </a:lnSpc>
            </a:pPr>
            <a:r>
              <a:rPr lang="ru-RU" altLang="fr-FR" sz="36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План «АЛЬЦГЕЙМЕР»</a:t>
            </a:r>
            <a:endParaRPr lang="fr-FR" altLang="fr-FR" sz="360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4863" y="1484313"/>
            <a:ext cx="952855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/>
            <a:r>
              <a:rPr lang="ru-RU" sz="2000" b="1" i="1" dirty="0">
                <a:solidFill>
                  <a:schemeClr val="accent1"/>
                </a:solidFill>
                <a:cs typeface="Times New Roman" pitchFamily="18" charset="0"/>
              </a:rPr>
              <a:t>Исходя из факта, что в домах престарелых находится много резидентов, страдающих болезнью Альцгеймера или схожими заболеваниями, план «Альцгеймер» ставит цели специализировать предложение по уходу</a:t>
            </a:r>
            <a:r>
              <a:rPr lang="fr-FR" sz="2000" b="1" i="1" dirty="0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000" dirty="0">
              <a:solidFill>
                <a:schemeClr val="accent1"/>
              </a:solidFill>
              <a:cs typeface="Times New Roman" pitchFamily="18" charset="0"/>
            </a:endParaRPr>
          </a:p>
          <a:p>
            <a:pPr marL="228600"/>
            <a:r>
              <a:rPr lang="fr-FR" sz="2000" b="1" i="1" dirty="0">
                <a:solidFill>
                  <a:schemeClr val="accent1"/>
                </a:solidFill>
                <a:cs typeface="Times New Roman" pitchFamily="18" charset="0"/>
              </a:rPr>
              <a:t>80% </a:t>
            </a:r>
            <a:r>
              <a:rPr lang="ru-RU" sz="2000" b="1" i="1" dirty="0">
                <a:solidFill>
                  <a:schemeClr val="accent1"/>
                </a:solidFill>
                <a:cs typeface="Times New Roman" pitchFamily="18" charset="0"/>
              </a:rPr>
              <a:t>больных синдромом Альцгеймера страдают нарушениями поведения, которые мешают работе учреждения, дестабилизируя специалистов по уходу</a:t>
            </a:r>
            <a:r>
              <a:rPr lang="fr-FR" sz="2000" b="1" i="1" dirty="0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000" dirty="0">
              <a:solidFill>
                <a:schemeClr val="accent1"/>
              </a:solidFill>
              <a:cs typeface="Times New Roman" pitchFamily="18" charset="0"/>
            </a:endParaRPr>
          </a:p>
          <a:p>
            <a:pPr marL="228600"/>
            <a:r>
              <a:rPr lang="fr-FR" sz="2000" b="1" i="1" dirty="0">
                <a:solidFill>
                  <a:schemeClr val="accent1"/>
                </a:solidFill>
                <a:cs typeface="Times New Roman" pitchFamily="18" charset="0"/>
              </a:rPr>
              <a:t> </a:t>
            </a:r>
            <a:endParaRPr lang="fr-FR" sz="2000" dirty="0">
              <a:solidFill>
                <a:schemeClr val="accent1"/>
              </a:solidFill>
              <a:cs typeface="Times New Roman" pitchFamily="18" charset="0"/>
            </a:endParaRPr>
          </a:p>
          <a:p>
            <a:pPr marL="228600"/>
            <a:r>
              <a:rPr lang="ru-RU" sz="2000" b="1" i="1" dirty="0">
                <a:solidFill>
                  <a:schemeClr val="accent1"/>
                </a:solidFill>
                <a:cs typeface="Times New Roman" pitchFamily="18" charset="0"/>
              </a:rPr>
              <a:t>Поэтому план «Альцгеймер» предусмотрел создание</a:t>
            </a:r>
            <a:r>
              <a:rPr lang="fr-FR" sz="2000" b="1" i="1" dirty="0">
                <a:solidFill>
                  <a:schemeClr val="accent1"/>
                </a:solidFill>
                <a:cs typeface="Times New Roman" pitchFamily="18" charset="0"/>
              </a:rPr>
              <a:t>:</a:t>
            </a:r>
            <a:endParaRPr lang="fr-FR" sz="2000" dirty="0">
              <a:solidFill>
                <a:schemeClr val="accent1"/>
              </a:solidFill>
              <a:cs typeface="Times New Roman" pitchFamily="18" charset="0"/>
            </a:endParaRPr>
          </a:p>
          <a:p>
            <a:pPr marL="228600">
              <a:buFont typeface="Times New Roman" pitchFamily="18" charset="0"/>
              <a:buChar char="-"/>
            </a:pPr>
            <a:r>
              <a:rPr lang="fr-FR" sz="2000" b="1" i="1" dirty="0">
                <a:solidFill>
                  <a:schemeClr val="accent1"/>
                </a:solidFill>
                <a:cs typeface="Times New Roman" pitchFamily="18" charset="0"/>
              </a:rPr>
              <a:t>25 000 </a:t>
            </a:r>
            <a:r>
              <a:rPr lang="ru-RU" sz="2000" b="1" i="1" dirty="0">
                <a:solidFill>
                  <a:schemeClr val="accent1"/>
                </a:solidFill>
                <a:cs typeface="Times New Roman" pitchFamily="18" charset="0"/>
              </a:rPr>
              <a:t>мест в рамках соответствующих направлений деятельности и ухода – для пациентов с умеренными нарушениями поведения;</a:t>
            </a:r>
            <a:endParaRPr lang="fr-FR" sz="2000" dirty="0">
              <a:solidFill>
                <a:schemeClr val="accent1"/>
              </a:solidFill>
              <a:cs typeface="Times New Roman" pitchFamily="18" charset="0"/>
            </a:endParaRPr>
          </a:p>
          <a:p>
            <a:pPr marL="228600">
              <a:buFont typeface="Times New Roman" pitchFamily="18" charset="0"/>
              <a:buChar char="-"/>
            </a:pPr>
            <a:r>
              <a:rPr lang="fr-FR" sz="2000" b="1" i="1" dirty="0">
                <a:solidFill>
                  <a:schemeClr val="accent1"/>
                </a:solidFill>
                <a:cs typeface="Times New Roman" pitchFamily="18" charset="0"/>
              </a:rPr>
              <a:t>5 000 </a:t>
            </a:r>
            <a:r>
              <a:rPr lang="ru-RU" sz="2000" b="1" i="1" dirty="0">
                <a:solidFill>
                  <a:schemeClr val="accent1"/>
                </a:solidFill>
                <a:cs typeface="Times New Roman" pitchFamily="18" charset="0"/>
              </a:rPr>
              <a:t>мест в специализированных центрах для резидентов с серьезными нарушениями</a:t>
            </a:r>
            <a:r>
              <a:rPr lang="fr-FR" sz="2000" b="1" i="1" dirty="0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000" dirty="0">
              <a:solidFill>
                <a:schemeClr val="accent1"/>
              </a:solidFill>
              <a:cs typeface="Times New Roman" pitchFamily="18" charset="0"/>
            </a:endParaRPr>
          </a:p>
          <a:p>
            <a:pPr marL="228600" algn="ctr"/>
            <a:r>
              <a:rPr lang="ru-RU" sz="2000" b="1" i="1" dirty="0">
                <a:solidFill>
                  <a:schemeClr val="accent1"/>
                </a:solidFill>
                <a:cs typeface="Times New Roman" pitchFamily="18" charset="0"/>
              </a:rPr>
              <a:t>Работа в этих специализированных центрах осуществляется только волонтерами, прошедшими специфическую подготовку для ухода за такими пациентами</a:t>
            </a:r>
            <a:r>
              <a:rPr lang="fr-FR" sz="2000" b="1" i="1" dirty="0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000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1DF87-A485-4651-A30E-896139811C7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133600" y="635000"/>
            <a:ext cx="789146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algn="ctr"/>
            <a:r>
              <a:rPr lang="ru-RU" altLang="fr-FR" sz="2000" b="1" i="1" u="sng" dirty="0">
                <a:solidFill>
                  <a:schemeClr val="accent1"/>
                </a:solidFill>
                <a:cs typeface="Times New Roman" pitchFamily="18" charset="0"/>
              </a:rPr>
              <a:t>План «Альцгеймер» позволяет работать в 3 направлениях</a:t>
            </a:r>
            <a:r>
              <a:rPr lang="fr-FR" altLang="fr-FR" sz="2000" b="1" i="1" u="sng" dirty="0">
                <a:solidFill>
                  <a:schemeClr val="accent1"/>
                </a:solidFill>
                <a:cs typeface="Times New Roman" pitchFamily="18" charset="0"/>
              </a:rPr>
              <a:t>:</a:t>
            </a:r>
            <a:endParaRPr lang="fr-FR" altLang="fr-FR" sz="2000" u="sng" dirty="0">
              <a:solidFill>
                <a:schemeClr val="accent1"/>
              </a:solidFill>
              <a:cs typeface="Times New Roman" pitchFamily="18" charset="0"/>
            </a:endParaRPr>
          </a:p>
          <a:p>
            <a:pPr marL="228600" algn="ctr"/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 </a:t>
            </a:r>
            <a:endParaRPr lang="fr-FR" altLang="fr-FR" sz="2000" dirty="0">
              <a:solidFill>
                <a:schemeClr val="accent1"/>
              </a:solidFill>
              <a:cs typeface="Times New Roman" pitchFamily="18" charset="0"/>
            </a:endParaRPr>
          </a:p>
          <a:p>
            <a:pPr marL="228600" algn="ctr"/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-у</a:t>
            </a:r>
            <a:r>
              <a:rPr lang="ru-RU" altLang="fr-FR" sz="2000" b="1" i="1" dirty="0" err="1">
                <a:solidFill>
                  <a:schemeClr val="accent1"/>
                </a:solidFill>
                <a:cs typeface="Times New Roman" pitchFamily="18" charset="0"/>
              </a:rPr>
              <a:t>лучшить</a:t>
            </a:r>
            <a:r>
              <a:rPr lang="ru-RU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 качество жизни пациентов и помощников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,</a:t>
            </a:r>
            <a:endParaRPr lang="fr-FR" altLang="fr-FR" sz="2000" dirty="0">
              <a:solidFill>
                <a:schemeClr val="accent1"/>
              </a:solidFill>
              <a:cs typeface="Times New Roman" pitchFamily="18" charset="0"/>
            </a:endParaRPr>
          </a:p>
          <a:p>
            <a:pPr marL="228600" algn="ctr"/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-</a:t>
            </a:r>
            <a:r>
              <a:rPr lang="ru-RU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знать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,</a:t>
            </a:r>
            <a:r>
              <a:rPr lang="ru-RU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 чтобы действовать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,</a:t>
            </a:r>
            <a:endParaRPr lang="fr-FR" altLang="fr-FR" sz="2000" dirty="0">
              <a:solidFill>
                <a:schemeClr val="accent1"/>
              </a:solidFill>
              <a:cs typeface="Times New Roman" pitchFamily="18" charset="0"/>
            </a:endParaRPr>
          </a:p>
          <a:p>
            <a:pPr marL="228600" algn="ctr"/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-</a:t>
            </a:r>
            <a:r>
              <a:rPr lang="ru-RU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мобилизоваться для решения проблемы общества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altLang="fr-FR" sz="2000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3600" y="2774950"/>
            <a:ext cx="7891463" cy="28352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algn="ctr"/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Решительная политика оставления пациентов дома и оборудования домов престарелых медицинской техникой значительно улучшила возможности приема резидентов и ухода за ними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marL="228600" algn="ctr"/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Проблема постоянного роста порога компенсации для домов престарелых, который сейчас достигает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 800</a:t>
            </a:r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, в о время как в начале составлял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 600, </a:t>
            </a:r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рискует постепенно превратить дом престарелых из места для жизни и досуга в место для окончания жизни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6A895-834C-4681-97C4-70DF0EB7018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5663" y="1444625"/>
            <a:ext cx="7899400" cy="30130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algn="ctr"/>
            <a:r>
              <a:rPr lang="ru-RU" sz="2400" b="1" i="1">
                <a:solidFill>
                  <a:schemeClr val="accent1"/>
                </a:solidFill>
                <a:cs typeface="Times New Roman" pitchFamily="18" charset="0"/>
              </a:rPr>
              <a:t>Нет ли риска превращения домов престарелых в больничные учреждения</a:t>
            </a:r>
            <a:r>
              <a:rPr lang="fr-FR" sz="2400" b="1" i="1">
                <a:solidFill>
                  <a:schemeClr val="accent1"/>
                </a:solidFill>
                <a:cs typeface="Times New Roman" pitchFamily="18" charset="0"/>
              </a:rPr>
              <a:t>?</a:t>
            </a:r>
            <a:endParaRPr lang="fr-FR" sz="2400">
              <a:solidFill>
                <a:schemeClr val="accent1"/>
              </a:solidFill>
              <a:cs typeface="Times New Roman" pitchFamily="18" charset="0"/>
            </a:endParaRPr>
          </a:p>
          <a:p>
            <a:pPr marL="228600" algn="ctr"/>
            <a:r>
              <a:rPr lang="ru-RU" sz="2400" b="1" i="1">
                <a:solidFill>
                  <a:schemeClr val="accent1"/>
                </a:solidFill>
                <a:cs typeface="Times New Roman" pitchFamily="18" charset="0"/>
              </a:rPr>
              <a:t>В большинстве стран наблюдается тенденция уменьшения количества пациентов, помещенных в учреждение, и развитие ухода на дому, а затем – обращение в промежуточные структуры</a:t>
            </a:r>
            <a:r>
              <a:rPr lang="fr-FR" sz="24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400">
              <a:solidFill>
                <a:schemeClr val="accent1"/>
              </a:solidFill>
              <a:cs typeface="Times New Roman" pitchFamily="18" charset="0"/>
            </a:endParaRPr>
          </a:p>
          <a:p>
            <a:pPr marL="228600" algn="ctr"/>
            <a:r>
              <a:rPr lang="ru-RU" sz="2400" b="1" i="1">
                <a:solidFill>
                  <a:schemeClr val="accent1"/>
                </a:solidFill>
                <a:cs typeface="Times New Roman" pitchFamily="18" charset="0"/>
              </a:rPr>
              <a:t>Среди промежуточных структур – резиденции с обслуживанием, общежития для престарелых и т.д.</a:t>
            </a:r>
            <a:endParaRPr lang="fr-FR" sz="240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05986-3DFA-4344-B88B-F7A2C07FB85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1513" y="1222375"/>
            <a:ext cx="8091487" cy="15525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algn="ctr"/>
            <a:r>
              <a:rPr lang="ru-RU" sz="2400" b="1" i="1">
                <a:solidFill>
                  <a:schemeClr val="accent1"/>
                </a:solidFill>
                <a:cs typeface="Times New Roman" pitchFamily="18" charset="0"/>
              </a:rPr>
              <a:t>Общежитие для престарелых – это учреждение, которое не может превышать порог компенсации</a:t>
            </a:r>
            <a:r>
              <a:rPr lang="fr-FR" sz="2400" b="1" i="1">
                <a:solidFill>
                  <a:schemeClr val="accent1"/>
                </a:solidFill>
                <a:cs typeface="Times New Roman" pitchFamily="18" charset="0"/>
              </a:rPr>
              <a:t> 300</a:t>
            </a:r>
            <a:r>
              <a:rPr lang="ru-RU" sz="2400" b="1" i="1">
                <a:solidFill>
                  <a:schemeClr val="accent1"/>
                </a:solidFill>
                <a:cs typeface="Times New Roman" pitchFamily="18" charset="0"/>
              </a:rPr>
              <a:t> и является структурой, способной заменить уход на дому</a:t>
            </a:r>
            <a:r>
              <a:rPr lang="fr-FR" sz="24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40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12988" y="3536950"/>
            <a:ext cx="7866062" cy="26479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algn="ctr"/>
            <a:r>
              <a:rPr lang="ru-RU" sz="2400" b="1" i="1">
                <a:solidFill>
                  <a:schemeClr val="accent1"/>
                </a:solidFill>
                <a:cs typeface="Times New Roman" pitchFamily="18" charset="0"/>
              </a:rPr>
              <a:t>Тем не менее, дом престарелых – это качественное решение для резидента, который больше не может оставаться дома</a:t>
            </a:r>
            <a:r>
              <a:rPr lang="fr-FR" sz="24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400">
              <a:solidFill>
                <a:schemeClr val="accent1"/>
              </a:solidFill>
              <a:cs typeface="Times New Roman" pitchFamily="18" charset="0"/>
            </a:endParaRPr>
          </a:p>
          <a:p>
            <a:pPr marL="228600" algn="ctr"/>
            <a:r>
              <a:rPr lang="ru-RU" sz="2400" b="1" i="1">
                <a:solidFill>
                  <a:schemeClr val="accent1"/>
                </a:solidFill>
                <a:cs typeface="Times New Roman" pitchFamily="18" charset="0"/>
              </a:rPr>
              <a:t>Качество оказываемых услуг, человечная и теплая атмосфера, ежедневно создаваемая всеми сотрудниками – вот тот аспект, который ценят резиденты</a:t>
            </a:r>
            <a:r>
              <a:rPr lang="fr-FR" sz="2400" b="1" i="1">
                <a:solidFill>
                  <a:schemeClr val="accent1"/>
                </a:solidFill>
                <a:cs typeface="Times New Roman" pitchFamily="18" charset="0"/>
              </a:rPr>
              <a:t>. </a:t>
            </a:r>
            <a:endParaRPr lang="fr-FR" sz="240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5C0D6-4384-4F2F-A230-032A94BEEE7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6138" y="1182688"/>
            <a:ext cx="7934325" cy="3743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algn="ctr"/>
            <a:r>
              <a:rPr lang="ru-RU" sz="2400" b="1" i="1">
                <a:solidFill>
                  <a:schemeClr val="accent1"/>
                </a:solidFill>
                <a:cs typeface="Times New Roman" pitchFamily="18" charset="0"/>
              </a:rPr>
              <a:t>Слишком часто это единственное человеческое присутствие в жизни многих резидентов, у которых больше нет семьи</a:t>
            </a:r>
            <a:r>
              <a:rPr lang="fr-FR" sz="24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400">
              <a:solidFill>
                <a:schemeClr val="accent1"/>
              </a:solidFill>
              <a:cs typeface="Times New Roman" pitchFamily="18" charset="0"/>
            </a:endParaRPr>
          </a:p>
          <a:p>
            <a:pPr marL="228600" algn="ctr"/>
            <a:r>
              <a:rPr lang="ru-RU" sz="2400" b="1" i="1">
                <a:solidFill>
                  <a:schemeClr val="accent1"/>
                </a:solidFill>
                <a:cs typeface="Times New Roman" pitchFamily="18" charset="0"/>
              </a:rPr>
              <a:t>Это совершенно естественное хорошее отношение согревает сердца управляющих, то есть нас</a:t>
            </a:r>
            <a:r>
              <a:rPr lang="fr-FR" sz="24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400">
              <a:solidFill>
                <a:schemeClr val="accent1"/>
              </a:solidFill>
              <a:cs typeface="Times New Roman" pitchFamily="18" charset="0"/>
            </a:endParaRPr>
          </a:p>
          <a:p>
            <a:pPr marL="228600" algn="ctr"/>
            <a:r>
              <a:rPr lang="ru-RU" sz="2400" b="1" i="1">
                <a:solidFill>
                  <a:schemeClr val="accent1"/>
                </a:solidFill>
                <a:cs typeface="Times New Roman" pitchFamily="18" charset="0"/>
              </a:rPr>
              <a:t>Мы защищаем, оказываем поддержку и позволяем резиденту жить со всем достоинством, благодаря преданным своему делу сотрудникам, которые делают свою специальность продолжением семьи в профессиональной среде</a:t>
            </a:r>
            <a:r>
              <a:rPr lang="fr-FR" sz="24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40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1CE970-97E6-4D4E-8721-CA57173ADFF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l_fi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2225" y="939800"/>
            <a:ext cx="4016375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3671888" y="3963988"/>
            <a:ext cx="4872037" cy="1190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algn="ctr">
              <a:lnSpc>
                <a:spcPct val="200000"/>
              </a:lnSpc>
            </a:pPr>
            <a:r>
              <a:rPr lang="ru-RU" sz="3600" b="1" i="1">
                <a:solidFill>
                  <a:srgbClr val="00B050"/>
                </a:solidFill>
                <a:cs typeface="Times New Roman" pitchFamily="18" charset="0"/>
              </a:rPr>
              <a:t>Спасибо за внимание</a:t>
            </a:r>
            <a:r>
              <a:rPr lang="fr-FR" sz="3600" b="1" i="1">
                <a:solidFill>
                  <a:srgbClr val="00B050"/>
                </a:solidFill>
                <a:cs typeface="Times New Roman" pitchFamily="18" charset="0"/>
              </a:rPr>
              <a:t>!</a:t>
            </a:r>
            <a:endParaRPr lang="fr-FR" sz="360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660650" y="5487988"/>
            <a:ext cx="5510213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r" defTabSz="914400" eaLnBrk="0" hangingPunct="0"/>
            <a:r>
              <a:rPr lang="ru-RU" altLang="fr-FR" sz="3600" b="1" i="1">
                <a:solidFill>
                  <a:srgbClr val="00B050"/>
                </a:solidFill>
                <a:cs typeface="Times New Roman" pitchFamily="18" charset="0"/>
              </a:rPr>
              <a:t>Мишель Унджян</a:t>
            </a:r>
            <a:endParaRPr lang="fr-FR" altLang="fr-FR" sz="3600">
              <a:solidFill>
                <a:srgbClr val="00B05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459A2-65C7-4137-9E62-20B794357C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1575" y="519113"/>
            <a:ext cx="5145088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600" b="1" i="1">
                <a:solidFill>
                  <a:srgbClr val="00B050"/>
                </a:solidFill>
                <a:cs typeface="Times New Roman" pitchFamily="18" charset="0"/>
              </a:rPr>
              <a:t>1-</a:t>
            </a:r>
            <a:r>
              <a:rPr lang="ru-RU" sz="3600" b="1" i="1">
                <a:solidFill>
                  <a:srgbClr val="00B050"/>
                </a:solidFill>
                <a:cs typeface="Times New Roman" pitchFamily="18" charset="0"/>
              </a:rPr>
              <a:t>Общее окружение</a:t>
            </a:r>
            <a:endParaRPr lang="fr-FR" sz="360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101850" y="1331913"/>
            <a:ext cx="8609013" cy="1292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defRPr/>
            </a:pPr>
            <a:r>
              <a:rPr lang="ru-RU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Директор дома престарелых по закону несет ответственность за эти места проживания, принимающие пожилых людей, которые в наше время все более зависимы</a:t>
            </a:r>
            <a:r>
              <a:rPr lang="fr-FR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.</a:t>
            </a:r>
            <a:endParaRPr lang="fr-FR" altLang="fr-FR" sz="1050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fr-FR" altLang="fr-FR" b="1" i="1" dirty="0">
                <a:solidFill>
                  <a:schemeClr val="accent1"/>
                </a:solidFill>
                <a:cs typeface="Times New Roman" panose="02020603050405020304" pitchFamily="18" charset="0"/>
              </a:rPr>
              <a:t> </a:t>
            </a:r>
            <a:endParaRPr lang="fr-FR" altLang="fr-FR" sz="10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63775" y="2624138"/>
            <a:ext cx="8447088" cy="1323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defRPr/>
            </a:pPr>
            <a:r>
              <a:rPr lang="ru-RU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Уголовная ответственность, которую он несет, требует от него каждодневной бдительности в вопросах применения норм безопасности и соблюдения прав уязвимых людей на его попечении</a:t>
            </a:r>
            <a:r>
              <a:rPr lang="fr-FR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.</a:t>
            </a:r>
            <a:endParaRPr lang="fr-FR" altLang="fr-FR" sz="105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63775" y="4132263"/>
            <a:ext cx="8447088" cy="10160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defRPr/>
            </a:pPr>
            <a:r>
              <a:rPr lang="ru-RU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Он обязан убедиться, что все процедуры и схемы ухода соблюдаются должным образом, чтобы избежать дурного обращения с резидентами дома престарелых</a:t>
            </a:r>
            <a:r>
              <a:rPr lang="fr-FR" altLang="fr-FR" sz="2000" b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.</a:t>
            </a:r>
            <a:endParaRPr lang="fr-FR" altLang="fr-FR" sz="105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63775" y="5456238"/>
            <a:ext cx="8447088" cy="10160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defRPr/>
            </a:pPr>
            <a:r>
              <a:rPr lang="ru-RU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Если объединить дома престарелых и центры долгосрочного лечения (ЦДЛ</a:t>
            </a:r>
            <a:r>
              <a:rPr lang="fr-FR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)</a:t>
            </a:r>
            <a:r>
              <a:rPr lang="ru-RU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, государственного или частного статуса, во Франции</a:t>
            </a:r>
            <a:r>
              <a:rPr lang="fr-FR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anose="02020603050405020304" pitchFamily="18" charset="0"/>
              </a:rPr>
              <a:t>10 000 </a:t>
            </a:r>
            <a:r>
              <a:rPr lang="ru-RU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учреждений, где проживают</a:t>
            </a:r>
            <a:r>
              <a:rPr lang="fr-FR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anose="02020603050405020304" pitchFamily="18" charset="0"/>
              </a:rPr>
              <a:t>800 000 </a:t>
            </a:r>
            <a:r>
              <a:rPr lang="ru-RU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человек</a:t>
            </a:r>
            <a:r>
              <a:rPr lang="fr-FR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.</a:t>
            </a:r>
            <a:endParaRPr lang="fr-FR" altLang="fr-FR" sz="105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88945-CFA5-42AA-9882-CFFDB7ADA37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106613" y="798513"/>
            <a:ext cx="756285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defRPr/>
            </a:pPr>
            <a:r>
              <a:rPr lang="ru-RU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В домах престарелых - </a:t>
            </a:r>
            <a:r>
              <a:rPr lang="fr-FR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¾</a:t>
            </a:r>
            <a:r>
              <a:rPr lang="ru-RU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 из них, или около</a:t>
            </a:r>
            <a:r>
              <a:rPr lang="fr-FR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fr-FR" altLang="fr-FR" sz="2000" b="1" i="1" dirty="0">
                <a:solidFill>
                  <a:schemeClr val="accent1"/>
                </a:solidFill>
                <a:cs typeface="Times New Roman" panose="02020603050405020304" pitchFamily="18" charset="0"/>
              </a:rPr>
              <a:t>600 000 </a:t>
            </a:r>
            <a:r>
              <a:rPr lang="ru-RU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человек</a:t>
            </a:r>
            <a:r>
              <a:rPr lang="fr-FR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.</a:t>
            </a:r>
            <a:endParaRPr lang="fr-FR" altLang="fr-FR" sz="105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106613" y="1606550"/>
            <a:ext cx="756285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defRPr/>
            </a:pPr>
            <a:r>
              <a:rPr lang="ru-RU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Средний возраст резидентов – 86 лет</a:t>
            </a:r>
            <a:r>
              <a:rPr lang="fr-FR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.</a:t>
            </a:r>
            <a:endParaRPr lang="fr-FR" altLang="fr-FR" sz="105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06613" y="2184400"/>
            <a:ext cx="76803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Директор дома престарелых управляет государственным или частным учреждением, принимающим пожилых людей для проживания. Он отвечает за гуманитарные аспекты учреждения, например: следить за комфортом пациентов, нанимать персонал и приходящих специалистов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, </a:t>
            </a:r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управлять взаимодействием с родственниками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…</a:t>
            </a:r>
            <a:endParaRPr lang="fr-FR" alt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algn="ctr"/>
            <a:r>
              <a:rPr lang="fr-FR" altLang="fr-FR" b="1" i="1">
                <a:solidFill>
                  <a:schemeClr val="accent1"/>
                </a:solidFill>
                <a:cs typeface="Times New Roman" pitchFamily="18" charset="0"/>
              </a:rPr>
              <a:t> </a:t>
            </a:r>
            <a:endParaRPr lang="fr-FR" altLang="fr-FR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06613" y="4535488"/>
            <a:ext cx="7562850" cy="19383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defRPr/>
            </a:pPr>
            <a:r>
              <a:rPr lang="ru-RU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Разумеется, он также занимается административными и финансовыми аспектами</a:t>
            </a:r>
            <a:r>
              <a:rPr lang="fr-FR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: </a:t>
            </a:r>
            <a:r>
              <a:rPr lang="ru-RU" altLang="fr-FR" sz="2000" b="1" i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управление бюджетом, поиск источников финансирования, взаимодействие с фондами социального страхования, организация труда с соблюдением правил гигиены и норм безопасности, выбор поставщиков и т.д.</a:t>
            </a:r>
            <a:endParaRPr lang="fr-FR" altLang="fr-FR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0A3A4-CB67-4629-8BC1-445690F32E2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398713" y="1603375"/>
            <a:ext cx="818356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fr-FR" sz="2400" b="1" i="1">
                <a:solidFill>
                  <a:schemeClr val="accent1"/>
                </a:solidFill>
                <a:cs typeface="Times New Roman" pitchFamily="18" charset="0"/>
              </a:rPr>
              <a:t>За последние 20 лет управление</a:t>
            </a:r>
            <a:r>
              <a:rPr lang="ru-RU" altLang="fr-FR" sz="24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 домом престарелых</a:t>
            </a:r>
            <a:r>
              <a:rPr lang="ru-RU" altLang="fr-FR" sz="2400" b="1" i="1">
                <a:solidFill>
                  <a:schemeClr val="accent1"/>
                </a:solidFill>
                <a:cs typeface="Times New Roman" pitchFamily="18" charset="0"/>
              </a:rPr>
              <a:t> подверглось тотальной трансформации, перейдя от статуса «управляющего гостиницы или семейного пансиона» к статусу директора дома престарелых с уровнем подготовки, требуемым административными органами в сфере тарификации и контроля</a:t>
            </a:r>
            <a:r>
              <a:rPr lang="fr-FR" altLang="fr-FR" sz="24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altLang="fr-FR" sz="2400">
              <a:solidFill>
                <a:schemeClr val="accent1"/>
              </a:solidFill>
              <a:cs typeface="Times New Roman" pitchFamily="18" charset="0"/>
            </a:endParaRPr>
          </a:p>
          <a:p>
            <a:pPr algn="ctr"/>
            <a:r>
              <a:rPr lang="ru-RU" altLang="fr-FR" sz="2400" b="1" i="1">
                <a:solidFill>
                  <a:schemeClr val="accent1"/>
                </a:solidFill>
                <a:cs typeface="Times New Roman" pitchFamily="18" charset="0"/>
              </a:rPr>
              <a:t>Такая квалификация стала обязательной в связи с растущей сложностью законодательного и нормативного окружения, а также в связи с тенденцией объединения учреждений между собой</a:t>
            </a:r>
            <a:r>
              <a:rPr lang="fr-FR" altLang="fr-FR" sz="24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altLang="fr-FR" sz="240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C50CA-48A9-4104-8B85-E9CB66CD87A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58938" y="307975"/>
            <a:ext cx="9017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altLang="fr-FR" sz="3600" b="1" i="1">
                <a:solidFill>
                  <a:srgbClr val="00B050"/>
                </a:solidFill>
                <a:cs typeface="Times New Roman" pitchFamily="18" charset="0"/>
              </a:rPr>
              <a:t>2-</a:t>
            </a:r>
            <a:r>
              <a:rPr lang="ru-RU" altLang="fr-FR" sz="3600" b="1" i="1">
                <a:solidFill>
                  <a:srgbClr val="00B050"/>
                </a:solidFill>
                <a:cs typeface="Times New Roman" pitchFamily="18" charset="0"/>
              </a:rPr>
              <a:t>Проект учреждения и его резидент</a:t>
            </a:r>
            <a:endParaRPr lang="fr-FR" altLang="fr-FR" sz="360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090738" y="1720850"/>
            <a:ext cx="798512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fr-FR" sz="2800" b="1" i="1">
                <a:solidFill>
                  <a:schemeClr val="accent1"/>
                </a:solidFill>
                <a:cs typeface="Times New Roman" pitchFamily="18" charset="0"/>
              </a:rPr>
              <a:t>После принятия закона от </a:t>
            </a:r>
            <a:r>
              <a:rPr lang="fr-FR" altLang="fr-FR" sz="2800" b="1" i="1">
                <a:solidFill>
                  <a:schemeClr val="accent1"/>
                </a:solidFill>
                <a:cs typeface="Times New Roman" pitchFamily="18" charset="0"/>
              </a:rPr>
              <a:t>2 </a:t>
            </a:r>
            <a:r>
              <a:rPr lang="ru-RU" altLang="fr-FR" sz="2800" b="1" i="1">
                <a:solidFill>
                  <a:schemeClr val="accent1"/>
                </a:solidFill>
                <a:cs typeface="Times New Roman" pitchFamily="18" charset="0"/>
              </a:rPr>
              <a:t>января</a:t>
            </a:r>
            <a:r>
              <a:rPr lang="fr-FR" altLang="fr-FR" sz="2800" b="1" i="1">
                <a:solidFill>
                  <a:schemeClr val="accent1"/>
                </a:solidFill>
                <a:cs typeface="Times New Roman" pitchFamily="18" charset="0"/>
              </a:rPr>
              <a:t> 2002</a:t>
            </a:r>
            <a:r>
              <a:rPr lang="ru-RU" altLang="fr-FR" sz="2800" b="1" i="1">
                <a:solidFill>
                  <a:schemeClr val="accent1"/>
                </a:solidFill>
                <a:cs typeface="Times New Roman" pitchFamily="18" charset="0"/>
              </a:rPr>
              <a:t> г., обновляющего медико-социальную сферу, все дома престарелых обязаны разработать Проект учреждения с целью определить его задачи, в частности, в сфере координации, сотрудничества и оценки мероприятий и качества услуг, а также способы организации и функционирования</a:t>
            </a:r>
            <a:r>
              <a:rPr lang="fr-FR" altLang="fr-FR" sz="28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altLang="fr-FR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F663BD-45DD-4B84-A4C3-CDE75499E19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7425" y="1152525"/>
            <a:ext cx="7831138" cy="53244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Каждый Проект учреждения составляется на срок 5 лет и содержит глобальное и подробное видение учреждения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algn="ctr"/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Этот документ позволяет узнать все важные сведения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: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>
              <a:buFont typeface="Times New Roman" pitchFamily="18" charset="0"/>
              <a:buChar char="-"/>
            </a:pPr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Полное представление дома престарелых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,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>
              <a:buFont typeface="Times New Roman" pitchFamily="18" charset="0"/>
              <a:buChar char="-"/>
            </a:pPr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Принимаемое население с указанием обнаруженных патологий, уровня зависимости резидентов, степени заселенности, различных перемещений резидентов и т.д.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,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>
              <a:buFont typeface="Times New Roman" pitchFamily="18" charset="0"/>
              <a:buChar char="-"/>
            </a:pPr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Индивидуальные действия, лежащие в основе проекта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algn="ctr"/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 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algn="ctr"/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Собираются междисциплинарные группы специалистов, чтобы определить векторы индивидуальных проектов для резидента дома престарелых и вместе с ним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algn="ctr"/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Проект Жизни – это поддержка качества жизни ради жизни надлежащего качества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!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algn="ctr"/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Мы разрабатываем взаимосвязь различных компетенций ради качества ухода</a:t>
            </a:r>
            <a:r>
              <a:rPr lang="fr-FR" sz="2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BDB7F-0328-477F-8DB4-889D7DD73D9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116138" y="969963"/>
            <a:ext cx="790892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Индивидуальная программа ухода должна привести к глобальному подходу, где резидент в центре системы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alt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algn="ctr"/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Постаревший резидент – такой же, как в предшествующей жизни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!</a:t>
            </a:r>
            <a:endParaRPr lang="fr-FR" alt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algn="ctr"/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Группа специалистов окружают каждого резидента, чтобы лучше узнать его и, таким образом, дать ему то, что ему подходит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alt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algn="ctr"/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Не надо заставлять играть в карты резидента, который всегда терпеть их не мог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!</a:t>
            </a:r>
            <a:endParaRPr lang="fr-FR" altLang="fr-FR" sz="200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116138" y="3849688"/>
            <a:ext cx="790892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 eaLnBrk="0" hangingPunct="0"/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Резидент – это именно человек, о котором нужно позаботиться во всех отношениях, в том числе с точки зрения его прав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altLang="fr-FR" sz="2000">
              <a:solidFill>
                <a:schemeClr val="accent1"/>
              </a:solidFill>
            </a:endParaRPr>
          </a:p>
          <a:p>
            <a:pPr algn="ctr" defTabSz="914400" eaLnBrk="0" hangingPunct="0"/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Чтобы избежать возможных нарушений, законодатели предусмотрели обязательное создание Совета социальной жизни в каждом доме престарелых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altLang="fr-FR" sz="2000">
              <a:solidFill>
                <a:schemeClr val="accent1"/>
              </a:solidFill>
            </a:endParaRPr>
          </a:p>
          <a:p>
            <a:pPr algn="ctr" defTabSz="914400" eaLnBrk="0" hangingPunct="0"/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altLang="fr-FR" sz="2000" b="1" i="1">
                <a:solidFill>
                  <a:schemeClr val="accent1"/>
                </a:solidFill>
                <a:cs typeface="Times New Roman" pitchFamily="18" charset="0"/>
              </a:rPr>
              <a:t>Он состоит из представителя резидентов, персонала, учреждения и обладает функцией надзора</a:t>
            </a:r>
            <a:r>
              <a:rPr lang="fr-FR" altLang="fr-FR" sz="2000" b="1" i="1">
                <a:solidFill>
                  <a:schemeClr val="accent1"/>
                </a:solidFill>
                <a:cs typeface="Times New Roman" pitchFamily="18" charset="0"/>
              </a:rPr>
              <a:t>.</a:t>
            </a:r>
            <a:endParaRPr lang="fr-FR" altLang="fr-FR" sz="2000">
              <a:solidFill>
                <a:schemeClr val="accent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F3AA8-D31D-4380-89DC-A19EF743EE6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314575" y="449263"/>
            <a:ext cx="75453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fr-FR" sz="3600" b="1" i="1" dirty="0">
                <a:solidFill>
                  <a:srgbClr val="00B050"/>
                </a:solidFill>
                <a:cs typeface="Times New Roman" pitchFamily="18" charset="0"/>
              </a:rPr>
              <a:t>Хартия прав и свобод </a:t>
            </a:r>
          </a:p>
          <a:p>
            <a:pPr algn="ctr"/>
            <a:r>
              <a:rPr lang="ru-RU" altLang="fr-FR" sz="3600" b="1" i="1" dirty="0">
                <a:solidFill>
                  <a:srgbClr val="00B050"/>
                </a:solidFill>
                <a:cs typeface="Times New Roman" pitchFamily="18" charset="0"/>
              </a:rPr>
              <a:t>резидента дома престарелых</a:t>
            </a:r>
            <a:r>
              <a:rPr lang="fr-FR" altLang="fr-FR" sz="3600" b="1" i="1" dirty="0">
                <a:solidFill>
                  <a:srgbClr val="00B050"/>
                </a:solidFill>
                <a:cs typeface="Times New Roman" pitchFamily="18" charset="0"/>
              </a:rPr>
              <a:t>:</a:t>
            </a:r>
            <a:endParaRPr lang="fr-FR" altLang="fr-FR" sz="3600" dirty="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00263" y="1771650"/>
            <a:ext cx="9331325" cy="43592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263"/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Статья 1: Принцип отсутствия дискриминации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indent="449263"/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Статья 2: Право на получение ухода или адаптированного сопровождения</a:t>
            </a:r>
            <a:endParaRPr lang="ru-RU" sz="2000">
              <a:solidFill>
                <a:schemeClr val="accent1"/>
              </a:solidFill>
              <a:latin typeface="Arial" charset="0"/>
              <a:cs typeface="Times New Roman" pitchFamily="18" charset="0"/>
            </a:endParaRPr>
          </a:p>
          <a:p>
            <a:pPr indent="449263"/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Статья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 3: </a:t>
            </a:r>
            <a:r>
              <a:rPr lang="ru-RU" sz="2000" b="1" i="1">
                <a:solidFill>
                  <a:schemeClr val="accent1"/>
                </a:solidFill>
                <a:cs typeface="Times New Roman" pitchFamily="18" charset="0"/>
              </a:rPr>
              <a:t>Право на информацию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indent="449263"/>
            <a:r>
              <a:rPr lang="ru-RU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Статья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 4: </a:t>
            </a:r>
            <a:r>
              <a:rPr lang="ru-RU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Принцип свободного выбора, информированного согласия и личного участия резидента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indent="449263"/>
            <a:r>
              <a:rPr lang="ru-RU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Статья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 5: </a:t>
            </a:r>
            <a:r>
              <a:rPr lang="ru-RU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Право на отказ</a:t>
            </a:r>
            <a:endParaRPr lang="fr-FR" sz="2000">
              <a:solidFill>
                <a:schemeClr val="accent1"/>
              </a:solidFill>
              <a:latin typeface="Arial" charset="0"/>
              <a:cs typeface="Times New Roman" pitchFamily="18" charset="0"/>
            </a:endParaRPr>
          </a:p>
          <a:p>
            <a:pPr indent="449263"/>
            <a:r>
              <a:rPr lang="ru-RU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Статья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 6: </a:t>
            </a:r>
            <a:r>
              <a:rPr lang="ru-RU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Право на уважение к родственным связям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indent="449263"/>
            <a:r>
              <a:rPr lang="ru-RU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Статья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 7: </a:t>
            </a:r>
            <a:r>
              <a:rPr lang="ru-RU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Право на защиту</a:t>
            </a:r>
            <a:endParaRPr lang="fr-FR" sz="2000">
              <a:solidFill>
                <a:schemeClr val="accent1"/>
              </a:solidFill>
              <a:latin typeface="Arial" charset="0"/>
              <a:cs typeface="Times New Roman" pitchFamily="18" charset="0"/>
            </a:endParaRPr>
          </a:p>
          <a:p>
            <a:pPr indent="449263"/>
            <a:r>
              <a:rPr lang="ru-RU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Статья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 8: </a:t>
            </a:r>
            <a:r>
              <a:rPr lang="ru-RU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Право на автономию</a:t>
            </a:r>
            <a:endParaRPr lang="fr-FR" sz="2000">
              <a:solidFill>
                <a:schemeClr val="accent1"/>
              </a:solidFill>
              <a:latin typeface="Arial" charset="0"/>
              <a:cs typeface="Times New Roman" pitchFamily="18" charset="0"/>
            </a:endParaRPr>
          </a:p>
          <a:p>
            <a:pPr indent="449263"/>
            <a:r>
              <a:rPr lang="ru-RU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Статья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 9: </a:t>
            </a:r>
            <a:r>
              <a:rPr lang="ru-RU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Принцип предупреждения и поддержки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indent="449263"/>
            <a:r>
              <a:rPr lang="ru-RU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Статья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 10: </a:t>
            </a:r>
            <a:r>
              <a:rPr lang="ru-RU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Право на осуществление гражданских прав резидента</a:t>
            </a:r>
            <a:endParaRPr lang="fr-FR" sz="2000">
              <a:solidFill>
                <a:schemeClr val="accent1"/>
              </a:solidFill>
              <a:latin typeface="Arial" charset="0"/>
              <a:cs typeface="Times New Roman" pitchFamily="18" charset="0"/>
            </a:endParaRPr>
          </a:p>
          <a:p>
            <a:pPr indent="449263"/>
            <a:r>
              <a:rPr lang="ru-RU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Статья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 11: </a:t>
            </a:r>
            <a:r>
              <a:rPr lang="ru-RU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Право на соблюдение религиозных практик</a:t>
            </a:r>
            <a:endParaRPr lang="fr-FR" sz="2000">
              <a:solidFill>
                <a:schemeClr val="accent1"/>
              </a:solidFill>
              <a:latin typeface="Arial" charset="0"/>
              <a:cs typeface="Times New Roman" pitchFamily="18" charset="0"/>
            </a:endParaRPr>
          </a:p>
          <a:p>
            <a:pPr indent="449263"/>
            <a:r>
              <a:rPr lang="ru-RU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Статья</a:t>
            </a:r>
            <a:r>
              <a:rPr lang="fr-FR" sz="2000" b="1" i="1">
                <a:solidFill>
                  <a:schemeClr val="accent1"/>
                </a:solidFill>
                <a:cs typeface="Times New Roman" pitchFamily="18" charset="0"/>
              </a:rPr>
              <a:t> 12: </a:t>
            </a:r>
            <a:r>
              <a:rPr lang="ru-RU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Уважение достоинства личности и частной жизни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  <a:p>
            <a:pPr indent="449263" algn="r"/>
            <a:r>
              <a:rPr lang="ru-RU" sz="2000" b="1" i="1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Двенадцать статей для достойной старости!</a:t>
            </a:r>
            <a:endParaRPr lang="fr-FR" sz="200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DA846-5F5F-4905-9EC2-9FEBDC5934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472</TotalTime>
  <Words>1731</Words>
  <Application>Microsoft Office PowerPoint</Application>
  <PresentationFormat>Широкоэкранный</PresentationFormat>
  <Paragraphs>271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Calibri</vt:lpstr>
      <vt:lpstr>Century Gothic</vt:lpstr>
      <vt:lpstr>Times New Roman</vt:lpstr>
      <vt:lpstr>Wingdings 3</vt:lpstr>
      <vt:lpstr>Brin</vt:lpstr>
      <vt:lpstr>Презентация PowerPoint</vt:lpstr>
      <vt:lpstr>Моя презентация состоит из 5 разделов: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goudaillier benoit</dc:creator>
  <cp:lastModifiedBy>Екатерина Полякова</cp:lastModifiedBy>
  <cp:revision>40</cp:revision>
  <dcterms:created xsi:type="dcterms:W3CDTF">2015-11-10T12:22:37Z</dcterms:created>
  <dcterms:modified xsi:type="dcterms:W3CDTF">2015-12-06T21:50:28Z</dcterms:modified>
</cp:coreProperties>
</file>