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1" r:id="rId4"/>
    <p:sldId id="259" r:id="rId5"/>
    <p:sldId id="272" r:id="rId6"/>
    <p:sldId id="258"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99"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69"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70" autoAdjust="0"/>
  </p:normalViewPr>
  <p:slideViewPr>
    <p:cSldViewPr>
      <p:cViewPr>
        <p:scale>
          <a:sx n="64" d="100"/>
          <a:sy n="64" d="100"/>
        </p:scale>
        <p:origin x="-156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ru-RU"/>
              <a:t>Потребность в энергии и пище.</a:t>
            </a:r>
          </a:p>
        </c:rich>
      </c:tx>
      <c:layout>
        <c:manualLayout>
          <c:xMode val="edge"/>
          <c:yMode val="edge"/>
          <c:x val="0.24937967529145363"/>
          <c:y val="1.9949721474689083E-2"/>
        </c:manualLayout>
      </c:layout>
      <c:overlay val="0"/>
    </c:title>
    <c:autoTitleDeleted val="0"/>
    <c:plotArea>
      <c:layout>
        <c:manualLayout>
          <c:layoutTarget val="inner"/>
          <c:xMode val="edge"/>
          <c:yMode val="edge"/>
          <c:x val="9.9434455493647253E-2"/>
          <c:y val="0.15218825588580023"/>
          <c:w val="0.72270159718600646"/>
          <c:h val="0.4978715815201854"/>
        </c:manualLayout>
      </c:layout>
      <c:lineChart>
        <c:grouping val="standard"/>
        <c:varyColors val="0"/>
        <c:ser>
          <c:idx val="0"/>
          <c:order val="0"/>
          <c:tx>
            <c:strRef>
              <c:f>Лист1!$B$1</c:f>
              <c:strCache>
                <c:ptCount val="1"/>
                <c:pt idx="0">
                  <c:v>потребность в энергии</c:v>
                </c:pt>
              </c:strCache>
            </c:strRef>
          </c:tx>
          <c:marker>
            <c:symbol val="none"/>
          </c:marker>
          <c:cat>
            <c:strRef>
              <c:f>Лист1!$A$2:$A$4</c:f>
              <c:strCache>
                <c:ptCount val="3"/>
                <c:pt idx="0">
                  <c:v>100000 лет назад</c:v>
                </c:pt>
                <c:pt idx="1">
                  <c:v>1950 год</c:v>
                </c:pt>
                <c:pt idx="2">
                  <c:v>2001 год</c:v>
                </c:pt>
              </c:strCache>
            </c:strRef>
          </c:cat>
          <c:val>
            <c:numRef>
              <c:f>Лист1!$B$2:$B$4</c:f>
              <c:numCache>
                <c:formatCode>General</c:formatCode>
                <c:ptCount val="3"/>
                <c:pt idx="0">
                  <c:v>6000</c:v>
                </c:pt>
                <c:pt idx="1">
                  <c:v>3800</c:v>
                </c:pt>
                <c:pt idx="2">
                  <c:v>1800</c:v>
                </c:pt>
              </c:numCache>
            </c:numRef>
          </c:val>
          <c:smooth val="0"/>
        </c:ser>
        <c:ser>
          <c:idx val="1"/>
          <c:order val="1"/>
          <c:tx>
            <c:strRef>
              <c:f>Лист1!$C$1</c:f>
              <c:strCache>
                <c:ptCount val="1"/>
                <c:pt idx="0">
                  <c:v>плотность рациона</c:v>
                </c:pt>
              </c:strCache>
            </c:strRef>
          </c:tx>
          <c:marker>
            <c:symbol val="none"/>
          </c:marker>
          <c:cat>
            <c:strRef>
              <c:f>Лист1!$A$2:$A$4</c:f>
              <c:strCache>
                <c:ptCount val="3"/>
                <c:pt idx="0">
                  <c:v>100000 лет назад</c:v>
                </c:pt>
                <c:pt idx="1">
                  <c:v>1950 год</c:v>
                </c:pt>
                <c:pt idx="2">
                  <c:v>2001 год</c:v>
                </c:pt>
              </c:strCache>
            </c:strRef>
          </c:cat>
          <c:val>
            <c:numRef>
              <c:f>Лист1!$C$2:$C$4</c:f>
              <c:numCache>
                <c:formatCode>General</c:formatCode>
                <c:ptCount val="3"/>
                <c:pt idx="0">
                  <c:v>6000</c:v>
                </c:pt>
                <c:pt idx="1">
                  <c:v>4750</c:v>
                </c:pt>
                <c:pt idx="2">
                  <c:v>3500</c:v>
                </c:pt>
              </c:numCache>
            </c:numRef>
          </c:val>
          <c:smooth val="0"/>
        </c:ser>
        <c:ser>
          <c:idx val="2"/>
          <c:order val="2"/>
          <c:tx>
            <c:strRef>
              <c:f>Лист1!$D$1</c:f>
              <c:strCache>
                <c:ptCount val="1"/>
                <c:pt idx="0">
                  <c:v>потребность в микронутриентах</c:v>
                </c:pt>
              </c:strCache>
            </c:strRef>
          </c:tx>
          <c:marker>
            <c:symbol val="none"/>
          </c:marker>
          <c:cat>
            <c:strRef>
              <c:f>Лист1!$A$2:$A$4</c:f>
              <c:strCache>
                <c:ptCount val="3"/>
                <c:pt idx="0">
                  <c:v>100000 лет назад</c:v>
                </c:pt>
                <c:pt idx="1">
                  <c:v>1950 год</c:v>
                </c:pt>
                <c:pt idx="2">
                  <c:v>2001 год</c:v>
                </c:pt>
              </c:strCache>
            </c:strRef>
          </c:cat>
          <c:val>
            <c:numRef>
              <c:f>Лист1!$D$2:$D$4</c:f>
              <c:numCache>
                <c:formatCode>General</c:formatCode>
                <c:ptCount val="3"/>
                <c:pt idx="0">
                  <c:v>4000</c:v>
                </c:pt>
                <c:pt idx="1">
                  <c:v>4000</c:v>
                </c:pt>
                <c:pt idx="2">
                  <c:v>4000</c:v>
                </c:pt>
              </c:numCache>
            </c:numRef>
          </c:val>
          <c:smooth val="0"/>
        </c:ser>
        <c:dLbls>
          <c:showLegendKey val="0"/>
          <c:showVal val="0"/>
          <c:showCatName val="0"/>
          <c:showSerName val="0"/>
          <c:showPercent val="0"/>
          <c:showBubbleSize val="0"/>
        </c:dLbls>
        <c:marker val="1"/>
        <c:smooth val="0"/>
        <c:axId val="54421376"/>
        <c:axId val="54422912"/>
      </c:lineChart>
      <c:catAx>
        <c:axId val="54421376"/>
        <c:scaling>
          <c:orientation val="minMax"/>
        </c:scaling>
        <c:delete val="0"/>
        <c:axPos val="b"/>
        <c:numFmt formatCode="General" sourceLinked="1"/>
        <c:majorTickMark val="none"/>
        <c:minorTickMark val="none"/>
        <c:tickLblPos val="nextTo"/>
        <c:crossAx val="54422912"/>
        <c:crosses val="autoZero"/>
        <c:auto val="1"/>
        <c:lblAlgn val="ctr"/>
        <c:lblOffset val="100"/>
        <c:noMultiLvlLbl val="0"/>
      </c:catAx>
      <c:valAx>
        <c:axId val="54422912"/>
        <c:scaling>
          <c:orientation val="minMax"/>
        </c:scaling>
        <c:delete val="0"/>
        <c:axPos val="l"/>
        <c:majorGridlines/>
        <c:numFmt formatCode="General" sourceLinked="1"/>
        <c:majorTickMark val="none"/>
        <c:minorTickMark val="none"/>
        <c:tickLblPos val="nextTo"/>
        <c:crossAx val="54421376"/>
        <c:crosses val="autoZero"/>
        <c:crossBetween val="between"/>
      </c:valAx>
      <c:spPr>
        <a:noFill/>
        <a:ln w="25381">
          <a:noFill/>
        </a:ln>
      </c:spPr>
    </c:plotArea>
    <c:legend>
      <c:legendPos val="b"/>
      <c:layout>
        <c:manualLayout>
          <c:xMode val="edge"/>
          <c:yMode val="edge"/>
          <c:wMode val="edge"/>
          <c:hMode val="edge"/>
          <c:x val="7.0844224056768004E-2"/>
          <c:y val="0.78889287573230549"/>
          <c:w val="0.8320720982541544"/>
          <c:h val="0.9969057665260197"/>
        </c:manualLayout>
      </c:layout>
      <c:overlay val="0"/>
    </c:legend>
    <c:plotVisOnly val="1"/>
    <c:dispBlanksAs val="gap"/>
    <c:showDLblsOverMax val="0"/>
  </c:chart>
  <c:txPr>
    <a:bodyPr/>
    <a:lstStyle/>
    <a:p>
      <a:pPr>
        <a:defRPr sz="1793"/>
      </a:pPr>
      <a:endParaRPr lang="ru-RU"/>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7.png"/></Relationships>
</file>

<file path=ppt/drawings/drawing1.xml><?xml version="1.0" encoding="utf-8"?>
<c:userShapes xmlns:c="http://schemas.openxmlformats.org/drawingml/2006/chart">
  <cdr:relSizeAnchor xmlns:cdr="http://schemas.openxmlformats.org/drawingml/2006/chartDrawing">
    <cdr:from>
      <cdr:x>0.00275</cdr:x>
      <cdr:y>0.69525</cdr:y>
    </cdr:from>
    <cdr:to>
      <cdr:x>0.0005</cdr:x>
      <cdr:y>0.694</cdr:y>
    </cdr:to>
    <cdr:sp macro="" textlink="">
      <cdr:nvSpPr>
        <cdr:cNvPr id="2" name="Прямоугольник 1"/>
        <cdr:cNvSpPr/>
      </cdr:nvSpPr>
      <cdr:spPr>
        <a:xfrm xmlns:a="http://schemas.openxmlformats.org/drawingml/2006/main">
          <a:off x="-1043608" y="2736304"/>
          <a:ext cx="864096"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b="1" kern="1200">
              <a:solidFill>
                <a:srgbClr val="000000"/>
              </a:solidFill>
              <a:latin typeface="Arial" charset="0"/>
              <a:cs typeface="Arial" charset="0"/>
            </a:defRPr>
          </a:lvl1pPr>
          <a:lvl2pPr marL="457200" algn="l" rtl="0" fontAlgn="base">
            <a:spcBef>
              <a:spcPct val="0"/>
            </a:spcBef>
            <a:spcAft>
              <a:spcPct val="0"/>
            </a:spcAft>
            <a:defRPr b="1" kern="1200">
              <a:solidFill>
                <a:srgbClr val="000000"/>
              </a:solidFill>
              <a:latin typeface="Arial" charset="0"/>
              <a:cs typeface="Arial" charset="0"/>
            </a:defRPr>
          </a:lvl2pPr>
          <a:lvl3pPr marL="914400" algn="l" rtl="0" fontAlgn="base">
            <a:spcBef>
              <a:spcPct val="0"/>
            </a:spcBef>
            <a:spcAft>
              <a:spcPct val="0"/>
            </a:spcAft>
            <a:defRPr b="1" kern="1200">
              <a:solidFill>
                <a:srgbClr val="000000"/>
              </a:solidFill>
              <a:latin typeface="Arial" charset="0"/>
              <a:cs typeface="Arial" charset="0"/>
            </a:defRPr>
          </a:lvl3pPr>
          <a:lvl4pPr marL="1371600" algn="l" rtl="0" fontAlgn="base">
            <a:spcBef>
              <a:spcPct val="0"/>
            </a:spcBef>
            <a:spcAft>
              <a:spcPct val="0"/>
            </a:spcAft>
            <a:defRPr b="1" kern="1200">
              <a:solidFill>
                <a:srgbClr val="000000"/>
              </a:solidFill>
              <a:latin typeface="Arial" charset="0"/>
              <a:cs typeface="Arial" charset="0"/>
            </a:defRPr>
          </a:lvl4pPr>
          <a:lvl5pPr marL="1828800" algn="l" rtl="0" fontAlgn="base">
            <a:spcBef>
              <a:spcPct val="0"/>
            </a:spcBef>
            <a:spcAft>
              <a:spcPct val="0"/>
            </a:spcAft>
            <a:defRPr b="1" kern="1200">
              <a:solidFill>
                <a:srgbClr val="000000"/>
              </a:solidFill>
              <a:latin typeface="Arial" charset="0"/>
              <a:cs typeface="Arial" charset="0"/>
            </a:defRPr>
          </a:lvl5pPr>
          <a:lvl6pPr marL="2286000" algn="l" defTabSz="914400" rtl="0" eaLnBrk="1" latinLnBrk="0" hangingPunct="1">
            <a:defRPr b="1" kern="1200">
              <a:solidFill>
                <a:srgbClr val="000000"/>
              </a:solidFill>
              <a:latin typeface="Arial" charset="0"/>
              <a:cs typeface="Arial" charset="0"/>
            </a:defRPr>
          </a:lvl6pPr>
          <a:lvl7pPr marL="2743200" algn="l" defTabSz="914400" rtl="0" eaLnBrk="1" latinLnBrk="0" hangingPunct="1">
            <a:defRPr b="1" kern="1200">
              <a:solidFill>
                <a:srgbClr val="000000"/>
              </a:solidFill>
              <a:latin typeface="Arial" charset="0"/>
              <a:cs typeface="Arial" charset="0"/>
            </a:defRPr>
          </a:lvl7pPr>
          <a:lvl8pPr marL="3200400" algn="l" defTabSz="914400" rtl="0" eaLnBrk="1" latinLnBrk="0" hangingPunct="1">
            <a:defRPr b="1" kern="1200">
              <a:solidFill>
                <a:srgbClr val="000000"/>
              </a:solidFill>
              <a:latin typeface="Arial" charset="0"/>
              <a:cs typeface="Arial" charset="0"/>
            </a:defRPr>
          </a:lvl8pPr>
          <a:lvl9pPr marL="3657600" algn="l" defTabSz="914400" rtl="0" eaLnBrk="1" latinLnBrk="0" hangingPunct="1">
            <a:defRPr b="1" kern="1200">
              <a:solidFill>
                <a:srgbClr val="000000"/>
              </a:solidFill>
              <a:latin typeface="Arial" charset="0"/>
              <a:cs typeface="Arial" charset="0"/>
            </a:defRPr>
          </a:lvl9pPr>
        </a:lstStyle>
        <a:p xmlns:a="http://schemas.openxmlformats.org/drawingml/2006/main">
          <a:r>
            <a:rPr lang="ru-RU" sz="1800" dirty="0" smtClean="0"/>
            <a:t>ккал</a:t>
          </a:r>
          <a:endParaRPr lang="ru-RU" sz="18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E12D190-7B7E-4389-A0D8-8B92F7660892}" type="datetimeFigureOut">
              <a:rPr lang="ru-RU"/>
              <a:pPr>
                <a:defRPr/>
              </a:pPr>
              <a:t>07.04.2015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500B69F-E3F3-417B-B8B7-634B8C83644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309BF81-5BCF-4226-8989-451E610F26EB}" type="datetimeFigureOut">
              <a:rPr lang="ru-RU"/>
              <a:pPr>
                <a:defRPr/>
              </a:pPr>
              <a:t>07.04.2015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2A557A5-22FB-40BB-9456-FFFF515FA08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E5A7D2B-7A39-416B-A9A9-696F78DE41BB}" type="datetimeFigureOut">
              <a:rPr lang="ru-RU"/>
              <a:pPr>
                <a:defRPr/>
              </a:pPr>
              <a:t>07.04.2015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BEBC616-29C1-4C2F-AD33-B2D12A66BF1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34CAB08-A5B6-448F-AEFD-A5116CAA69AC}" type="datetimeFigureOut">
              <a:rPr lang="ru-RU"/>
              <a:pPr>
                <a:defRPr/>
              </a:pPr>
              <a:t>07.04.2015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C6F9AE-AFC0-4734-863A-EDC3DFA3E96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F6E6FF8-E39D-4742-8433-F70ECC156AEC}" type="datetimeFigureOut">
              <a:rPr lang="ru-RU"/>
              <a:pPr>
                <a:defRPr/>
              </a:pPr>
              <a:t>07.04.2015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03450CA-864B-45A2-B68E-948BB06B83F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841D0F2-1C95-4C9F-8988-5E777D7B5896}" type="datetimeFigureOut">
              <a:rPr lang="ru-RU"/>
              <a:pPr>
                <a:defRPr/>
              </a:pPr>
              <a:t>07.04.2015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6F5C7E6-C2F7-426F-984D-F346A1210C5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7C80CE0-B98F-4272-B3E2-25EEB8653476}" type="datetimeFigureOut">
              <a:rPr lang="ru-RU"/>
              <a:pPr>
                <a:defRPr/>
              </a:pPr>
              <a:t>07.04.2015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EA9E7CC-B0B5-44F5-B9AB-991FE413240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DBC47F3-93DE-4A9E-BA6B-11BD9B8405A2}" type="datetimeFigureOut">
              <a:rPr lang="ru-RU"/>
              <a:pPr>
                <a:defRPr/>
              </a:pPr>
              <a:t>07.04.2015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99BB916-56C0-484C-BD91-F1C4FA4ED49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F8BC042-6176-4040-9FD6-CEA765130A1B}" type="datetimeFigureOut">
              <a:rPr lang="ru-RU"/>
              <a:pPr>
                <a:defRPr/>
              </a:pPr>
              <a:t>07.04.2015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939F302-C5B1-4C80-951D-2EA8D0495B7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C92BB5E-8896-47C3-AC20-A5BCD8AA3600}" type="datetimeFigureOut">
              <a:rPr lang="ru-RU"/>
              <a:pPr>
                <a:defRPr/>
              </a:pPr>
              <a:t>07.04.2015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8FDB1F9-44F8-440D-8F21-7DB49FBA2D8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518BC14-61AC-4B8B-9C85-7BF5700BA14A}" type="datetimeFigureOut">
              <a:rPr lang="ru-RU"/>
              <a:pPr>
                <a:defRPr/>
              </a:pPr>
              <a:t>07.04.2015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51C3655-FBCE-49B5-8F90-6B086E93917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98A9840-3587-433F-8A6D-1A26830C4B76}" type="datetimeFigureOut">
              <a:rPr lang="ru-RU"/>
              <a:pPr>
                <a:defRPr/>
              </a:pPr>
              <a:t>07.04.2015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39E320E-070D-4451-B63F-11FE1ADC3EC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8313" y="4365625"/>
            <a:ext cx="8675687" cy="1800225"/>
          </a:xfrm>
        </p:spPr>
        <p:txBody>
          <a:bodyPr/>
          <a:lstStyle/>
          <a:p>
            <a:pPr eaLnBrk="1" hangingPunct="1">
              <a:defRPr/>
            </a:pPr>
            <a:r>
              <a:rPr lang="ru-RU" b="1" smtClean="0">
                <a:effectLst>
                  <a:outerShdw blurRad="38100" dist="38100" dir="2700000" algn="tl">
                    <a:srgbClr val="FFFFFF"/>
                  </a:outerShdw>
                </a:effectLst>
                <a:latin typeface="Arial" charset="0"/>
              </a:rPr>
              <a:t>Пищевой терроризм.</a:t>
            </a:r>
            <a:br>
              <a:rPr lang="ru-RU" b="1" smtClean="0">
                <a:effectLst>
                  <a:outerShdw blurRad="38100" dist="38100" dir="2700000" algn="tl">
                    <a:srgbClr val="FFFFFF"/>
                  </a:outerShdw>
                </a:effectLst>
                <a:latin typeface="Arial" charset="0"/>
              </a:rPr>
            </a:br>
            <a:r>
              <a:rPr lang="ru-RU" b="1" smtClean="0">
                <a:effectLst>
                  <a:outerShdw blurRad="38100" dist="38100" dir="2700000" algn="tl">
                    <a:srgbClr val="FFFFFF"/>
                  </a:outerShdw>
                </a:effectLst>
                <a:latin typeface="Arial" charset="0"/>
              </a:rPr>
              <a:t>Методы сохранения здоровья</a:t>
            </a:r>
          </a:p>
        </p:txBody>
      </p:sp>
      <p:sp>
        <p:nvSpPr>
          <p:cNvPr id="3" name="Подзаголовок 2"/>
          <p:cNvSpPr>
            <a:spLocks noGrp="1"/>
          </p:cNvSpPr>
          <p:nvPr>
            <p:ph type="subTitle" idx="1"/>
          </p:nvPr>
        </p:nvSpPr>
        <p:spPr>
          <a:xfrm>
            <a:off x="-323850" y="2636838"/>
            <a:ext cx="6400800" cy="1752600"/>
          </a:xfrm>
        </p:spPr>
        <p:txBody>
          <a:bodyPr rtlCol="0">
            <a:normAutofit/>
          </a:bodyPr>
          <a:lstStyle/>
          <a:p>
            <a:pPr eaLnBrk="1" fontAlgn="auto" hangingPunct="1">
              <a:spcAft>
                <a:spcPts val="0"/>
              </a:spcAft>
              <a:buFont typeface="Arial" pitchFamily="34" charset="0"/>
              <a:buNone/>
              <a:defRPr/>
            </a:pPr>
            <a:endParaRPr lang="ru-RU" dirty="0"/>
          </a:p>
        </p:txBody>
      </p:sp>
      <p:pic>
        <p:nvPicPr>
          <p:cNvPr id="13315" name="Picture 6" descr="осторожно"/>
          <p:cNvPicPr>
            <a:picLocks noChangeAspect="1" noChangeArrowheads="1"/>
          </p:cNvPicPr>
          <p:nvPr/>
        </p:nvPicPr>
        <p:blipFill>
          <a:blip r:embed="rId2"/>
          <a:srcRect/>
          <a:stretch>
            <a:fillRect/>
          </a:stretch>
        </p:blipFill>
        <p:spPr bwMode="auto">
          <a:xfrm>
            <a:off x="5435600" y="260350"/>
            <a:ext cx="2854325" cy="4076700"/>
          </a:xfrm>
          <a:prstGeom prst="rect">
            <a:avLst/>
          </a:prstGeom>
          <a:noFill/>
          <a:ln w="9525">
            <a:noFill/>
            <a:miter lim="800000"/>
            <a:headEnd/>
            <a:tailEnd/>
          </a:ln>
        </p:spPr>
      </p:pic>
      <p:pic>
        <p:nvPicPr>
          <p:cNvPr id="13316" name="Picture 8" descr="лого"/>
          <p:cNvPicPr>
            <a:picLocks noChangeAspect="1" noChangeArrowheads="1"/>
          </p:cNvPicPr>
          <p:nvPr/>
        </p:nvPicPr>
        <p:blipFill>
          <a:blip r:embed="rId3"/>
          <a:srcRect/>
          <a:stretch>
            <a:fillRect/>
          </a:stretch>
        </p:blipFill>
        <p:spPr bwMode="auto">
          <a:xfrm>
            <a:off x="755650" y="260350"/>
            <a:ext cx="3992563"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idx="4294967295"/>
          </p:nvPr>
        </p:nvSpPr>
        <p:spPr>
          <a:xfrm>
            <a:off x="357188" y="214313"/>
            <a:ext cx="8229600" cy="1143000"/>
          </a:xfrm>
        </p:spPr>
        <p:txBody>
          <a:bodyPr/>
          <a:lstStyle/>
          <a:p>
            <a:pPr eaLnBrk="1" hangingPunct="1"/>
            <a:r>
              <a:rPr lang="ru-RU" sz="3200" smtClean="0">
                <a:latin typeface="Arial" charset="0"/>
                <a:cs typeface="Arial" charset="0"/>
              </a:rPr>
              <a:t>Наш обменный процесс формировался миллионы лет.</a:t>
            </a:r>
          </a:p>
        </p:txBody>
      </p:sp>
      <p:sp>
        <p:nvSpPr>
          <p:cNvPr id="22530" name="Содержимое 4"/>
          <p:cNvSpPr>
            <a:spLocks noGrp="1"/>
          </p:cNvSpPr>
          <p:nvPr>
            <p:ph idx="4294967295"/>
          </p:nvPr>
        </p:nvSpPr>
        <p:spPr>
          <a:xfrm>
            <a:off x="285750" y="1935163"/>
            <a:ext cx="4714875" cy="4389437"/>
          </a:xfrm>
        </p:spPr>
        <p:txBody>
          <a:bodyPr/>
          <a:lstStyle/>
          <a:p>
            <a:pPr eaLnBrk="1" hangingPunct="1">
              <a:buFont typeface="Wingdings 2" pitchFamily="18" charset="2"/>
              <a:buNone/>
            </a:pPr>
            <a:r>
              <a:rPr lang="ru-RU" smtClean="0">
                <a:latin typeface="Arial" charset="0"/>
                <a:cs typeface="Arial" charset="0"/>
              </a:rPr>
              <a:t>Наш организм запрограммирован питаться:</a:t>
            </a:r>
          </a:p>
          <a:p>
            <a:pPr eaLnBrk="1" hangingPunct="1">
              <a:buFont typeface="Wingdings 2" pitchFamily="18" charset="2"/>
              <a:buNone/>
            </a:pPr>
            <a:r>
              <a:rPr lang="ru-RU" smtClean="0">
                <a:latin typeface="Arial" charset="0"/>
                <a:cs typeface="Arial" charset="0"/>
              </a:rPr>
              <a:t>- Разнообразной</a:t>
            </a:r>
          </a:p>
          <a:p>
            <a:pPr eaLnBrk="1" hangingPunct="1">
              <a:buFont typeface="Wingdings 2" pitchFamily="18" charset="2"/>
              <a:buNone/>
            </a:pPr>
            <a:r>
              <a:rPr lang="ru-RU" smtClean="0">
                <a:latin typeface="Arial" charset="0"/>
                <a:cs typeface="Arial" charset="0"/>
              </a:rPr>
              <a:t>- Чистой</a:t>
            </a:r>
          </a:p>
          <a:p>
            <a:pPr eaLnBrk="1" hangingPunct="1">
              <a:buFont typeface="Wingdings 2" pitchFamily="18" charset="2"/>
              <a:buNone/>
            </a:pPr>
            <a:r>
              <a:rPr lang="ru-RU" smtClean="0">
                <a:latin typeface="Arial" charset="0"/>
                <a:cs typeface="Arial" charset="0"/>
              </a:rPr>
              <a:t>- Богатой по химическому составу</a:t>
            </a:r>
          </a:p>
          <a:p>
            <a:pPr algn="ctr" eaLnBrk="1" hangingPunct="1">
              <a:buFont typeface="Wingdings 2" pitchFamily="18" charset="2"/>
              <a:buNone/>
            </a:pPr>
            <a:r>
              <a:rPr lang="ru-RU" smtClean="0">
                <a:latin typeface="Arial" charset="0"/>
                <a:cs typeface="Arial" charset="0"/>
              </a:rPr>
              <a:t>пищей.</a:t>
            </a:r>
          </a:p>
        </p:txBody>
      </p:sp>
      <p:pic>
        <p:nvPicPr>
          <p:cNvPr id="22531" name="Picture 2" descr="C:\Users\user\Desktop\287219967.jpg"/>
          <p:cNvPicPr>
            <a:picLocks noChangeAspect="1" noChangeArrowheads="1"/>
          </p:cNvPicPr>
          <p:nvPr/>
        </p:nvPicPr>
        <p:blipFill>
          <a:blip r:embed="rId2"/>
          <a:srcRect/>
          <a:stretch>
            <a:fillRect/>
          </a:stretch>
        </p:blipFill>
        <p:spPr bwMode="auto">
          <a:xfrm>
            <a:off x="5067300" y="1928813"/>
            <a:ext cx="3757613" cy="378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idx="4294967295"/>
          </p:nvPr>
        </p:nvSpPr>
        <p:spPr>
          <a:xfrm>
            <a:off x="571500" y="428625"/>
            <a:ext cx="8229600" cy="1143000"/>
          </a:xfrm>
        </p:spPr>
        <p:txBody>
          <a:bodyPr rtlCol="0">
            <a:normAutofit fontScale="90000"/>
          </a:bodyPr>
          <a:lstStyle/>
          <a:p>
            <a:pPr eaLnBrk="1" fontAlgn="auto" hangingPunct="1">
              <a:spcAft>
                <a:spcPts val="0"/>
              </a:spcAft>
              <a:defRPr/>
            </a:pPr>
            <a:r>
              <a:rPr lang="ru-RU" sz="4000" smtClean="0">
                <a:solidFill>
                  <a:srgbClr val="002060"/>
                </a:solidFill>
              </a:rPr>
              <a:t>Важно, чтобы пища была не просто вкусной, но и полезной! </a:t>
            </a:r>
          </a:p>
        </p:txBody>
      </p:sp>
      <p:pic>
        <p:nvPicPr>
          <p:cNvPr id="32774" name="Picture 6" descr="H:\ЗП-ЗН\Новая папка (3)\Без имени-7.jpg"/>
          <p:cNvPicPr>
            <a:picLocks noChangeAspect="1" noChangeArrowheads="1"/>
          </p:cNvPicPr>
          <p:nvPr/>
        </p:nvPicPr>
        <p:blipFill>
          <a:blip r:embed="rId2"/>
          <a:srcRect/>
          <a:stretch>
            <a:fillRect/>
          </a:stretch>
        </p:blipFill>
        <p:spPr bwMode="auto">
          <a:xfrm>
            <a:off x="179388" y="3716338"/>
            <a:ext cx="3902075" cy="2773362"/>
          </a:xfrm>
          <a:prstGeom prst="rect">
            <a:avLst/>
          </a:prstGeom>
          <a:noFill/>
          <a:ln w="9525">
            <a:noFill/>
            <a:miter lim="800000"/>
            <a:headEnd/>
            <a:tailEnd/>
          </a:ln>
        </p:spPr>
      </p:pic>
      <p:pic>
        <p:nvPicPr>
          <p:cNvPr id="32775" name="Picture 7" descr="H:\ЗП-ЗН\Новая папка (3)\Без имени-8.jpg"/>
          <p:cNvPicPr>
            <a:picLocks noChangeAspect="1" noChangeArrowheads="1"/>
          </p:cNvPicPr>
          <p:nvPr/>
        </p:nvPicPr>
        <p:blipFill>
          <a:blip r:embed="rId3"/>
          <a:srcRect/>
          <a:stretch>
            <a:fillRect/>
          </a:stretch>
        </p:blipFill>
        <p:spPr bwMode="auto">
          <a:xfrm>
            <a:off x="5435600" y="3573463"/>
            <a:ext cx="3421063" cy="3121025"/>
          </a:xfrm>
          <a:prstGeom prst="rect">
            <a:avLst/>
          </a:prstGeom>
          <a:noFill/>
          <a:ln w="9525">
            <a:noFill/>
            <a:miter lim="800000"/>
            <a:headEnd/>
            <a:tailEnd/>
          </a:ln>
        </p:spPr>
      </p:pic>
      <p:pic>
        <p:nvPicPr>
          <p:cNvPr id="8" name="Picture 7" descr="C:\Users\1\Pictures\140356 - копия.jpg"/>
          <p:cNvPicPr>
            <a:picLocks noChangeAspect="1" noChangeArrowheads="1"/>
          </p:cNvPicPr>
          <p:nvPr/>
        </p:nvPicPr>
        <p:blipFill>
          <a:blip r:embed="rId4"/>
          <a:srcRect/>
          <a:stretch>
            <a:fillRect/>
          </a:stretch>
        </p:blipFill>
        <p:spPr bwMode="auto">
          <a:xfrm>
            <a:off x="3203575" y="1844675"/>
            <a:ext cx="2843213" cy="35004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randombar(horizontal)">
                                      <p:cBhvr>
                                        <p:cTn id="7" dur="500"/>
                                        <p:tgtEl>
                                          <p:spTgt spid="3277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2775"/>
                                        </p:tgtEl>
                                        <p:attrNameLst>
                                          <p:attrName>style.visibility</p:attrName>
                                        </p:attrNameLst>
                                      </p:cBhvr>
                                      <p:to>
                                        <p:strVal val="visible"/>
                                      </p:to>
                                    </p:set>
                                    <p:animEffect transition="in" filter="randombar(horizontal)">
                                      <p:cBhvr>
                                        <p:cTn id="11" dur="500"/>
                                        <p:tgtEl>
                                          <p:spTgt spid="32775"/>
                                        </p:tgtEl>
                                      </p:cBhvr>
                                    </p:animEffect>
                                  </p:childTnLst>
                                </p:cTn>
                              </p:par>
                            </p:childTnLst>
                          </p:cTn>
                        </p:par>
                        <p:par>
                          <p:cTn id="12" fill="hold">
                            <p:stCondLst>
                              <p:cond delay="1000"/>
                            </p:stCondLst>
                            <p:childTnLst>
                              <p:par>
                                <p:cTn id="13" presetID="35"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style.rotation</p:attrName>
                                        </p:attrNameLst>
                                      </p:cBhvr>
                                      <p:tavLst>
                                        <p:tav tm="0">
                                          <p:val>
                                            <p:fltVal val="720"/>
                                          </p:val>
                                        </p:tav>
                                        <p:tav tm="100000">
                                          <p:val>
                                            <p:fltVal val="0"/>
                                          </p:val>
                                        </p:tav>
                                      </p:tavLst>
                                    </p:anim>
                                    <p:anim calcmode="lin" valueType="num">
                                      <p:cBhvr>
                                        <p:cTn id="17" dur="2000" fill="hold"/>
                                        <p:tgtEl>
                                          <p:spTgt spid="8"/>
                                        </p:tgtEl>
                                        <p:attrNameLst>
                                          <p:attrName>ppt_h</p:attrName>
                                        </p:attrNameLst>
                                      </p:cBhvr>
                                      <p:tavLst>
                                        <p:tav tm="0">
                                          <p:val>
                                            <p:fltVal val="0"/>
                                          </p:val>
                                        </p:tav>
                                        <p:tav tm="100000">
                                          <p:val>
                                            <p:strVal val="#ppt_h"/>
                                          </p:val>
                                        </p:tav>
                                      </p:tavLst>
                                    </p:anim>
                                    <p:anim calcmode="lin" valueType="num">
                                      <p:cBhvr>
                                        <p:cTn id="18"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250825" y="620713"/>
            <a:ext cx="8893175" cy="2376487"/>
          </a:xfrm>
        </p:spPr>
        <p:txBody>
          <a:bodyPr rtlCol="0">
            <a:normAutofit/>
          </a:bodyPr>
          <a:lstStyle/>
          <a:p>
            <a:pPr marL="274320" indent="-274320" eaLnBrk="1" fontAlgn="auto" hangingPunct="1">
              <a:lnSpc>
                <a:spcPct val="80000"/>
              </a:lnSpc>
              <a:spcAft>
                <a:spcPts val="0"/>
              </a:spcAft>
              <a:buClr>
                <a:schemeClr val="accent3"/>
              </a:buClr>
              <a:buFont typeface="Wingdings 2"/>
              <a:buChar char=""/>
              <a:defRPr/>
            </a:pPr>
            <a:r>
              <a:rPr lang="ru-RU" sz="2000" dirty="0" smtClean="0">
                <a:latin typeface="+mj-lt"/>
              </a:rPr>
              <a:t>В пищевой промышленности около 70 процентов продукции выпускается по техническим условиям (ТУ), и только 30 - по ГОСТ. Технические условия позволяют выпускать продукт таким, каким его видит изготовитель. Он записывает туда обязательные требования безопасности из </a:t>
            </a:r>
            <a:r>
              <a:rPr lang="ru-RU" sz="2000" dirty="0" err="1" smtClean="0">
                <a:latin typeface="+mj-lt"/>
              </a:rPr>
              <a:t>СанПиНа</a:t>
            </a:r>
            <a:r>
              <a:rPr lang="ru-RU" sz="2000" dirty="0" smtClean="0">
                <a:latin typeface="+mj-lt"/>
              </a:rPr>
              <a:t>, а остальное - на свое усмотрение.</a:t>
            </a:r>
          </a:p>
          <a:p>
            <a:pPr marL="274320" indent="-274320" eaLnBrk="1" fontAlgn="auto" hangingPunct="1">
              <a:lnSpc>
                <a:spcPct val="80000"/>
              </a:lnSpc>
              <a:spcAft>
                <a:spcPts val="0"/>
              </a:spcAft>
              <a:buClr>
                <a:schemeClr val="accent3"/>
              </a:buClr>
              <a:buFont typeface="Wingdings 2"/>
              <a:buChar char=""/>
              <a:defRPr/>
            </a:pPr>
            <a:r>
              <a:rPr lang="ru-RU" sz="2000" dirty="0" smtClean="0">
                <a:latin typeface="+mj-lt"/>
              </a:rPr>
              <a:t>К примеру, «только 26 % мясных изделий вырабатываются в соответствии с </a:t>
            </a:r>
            <a:r>
              <a:rPr lang="ru-RU" sz="2000" dirty="0" err="1" smtClean="0">
                <a:latin typeface="+mj-lt"/>
              </a:rPr>
              <a:t>ГОСТами</a:t>
            </a:r>
            <a:r>
              <a:rPr lang="ru-RU" sz="2000" dirty="0" smtClean="0">
                <a:latin typeface="+mj-lt"/>
              </a:rPr>
              <a:t>, в остальных изменен состав, присутствуют соя и т.д.» </a:t>
            </a:r>
          </a:p>
          <a:p>
            <a:pPr marL="274320" indent="-274320" eaLnBrk="1" fontAlgn="auto" hangingPunct="1">
              <a:lnSpc>
                <a:spcPct val="80000"/>
              </a:lnSpc>
              <a:spcAft>
                <a:spcPts val="0"/>
              </a:spcAft>
              <a:buClr>
                <a:schemeClr val="accent3"/>
              </a:buClr>
              <a:buFont typeface="Wingdings 2"/>
              <a:buNone/>
              <a:defRPr/>
            </a:pPr>
            <a:r>
              <a:rPr lang="ru-RU" sz="2000" dirty="0" smtClean="0">
                <a:latin typeface="+mj-lt"/>
              </a:rPr>
              <a:t>(директор ГНУ ВНИИМП А.Б. Лисицын). </a:t>
            </a:r>
          </a:p>
        </p:txBody>
      </p:sp>
      <p:pic>
        <p:nvPicPr>
          <p:cNvPr id="24578" name="Picture 7" descr="C:\Users\1\Pictures\img_11070491_226_15.jpg"/>
          <p:cNvPicPr>
            <a:picLocks noChangeAspect="1" noChangeArrowheads="1"/>
          </p:cNvPicPr>
          <p:nvPr/>
        </p:nvPicPr>
        <p:blipFill>
          <a:blip r:embed="rId2"/>
          <a:srcRect/>
          <a:stretch>
            <a:fillRect/>
          </a:stretch>
        </p:blipFill>
        <p:spPr bwMode="auto">
          <a:xfrm>
            <a:off x="5867400" y="2708275"/>
            <a:ext cx="3276600" cy="4149725"/>
          </a:xfrm>
          <a:prstGeom prst="rect">
            <a:avLst/>
          </a:prstGeom>
          <a:noFill/>
          <a:ln w="9525">
            <a:noFill/>
            <a:miter lim="800000"/>
            <a:headEnd/>
            <a:tailEnd/>
          </a:ln>
        </p:spPr>
      </p:pic>
      <p:sp>
        <p:nvSpPr>
          <p:cNvPr id="447492" name="Rectangle 4"/>
          <p:cNvSpPr>
            <a:spLocks noChangeArrowheads="1"/>
          </p:cNvSpPr>
          <p:nvPr/>
        </p:nvSpPr>
        <p:spPr bwMode="auto">
          <a:xfrm>
            <a:off x="250825" y="3500438"/>
            <a:ext cx="6156325" cy="1833562"/>
          </a:xfrm>
          <a:prstGeom prst="rect">
            <a:avLst/>
          </a:prstGeom>
          <a:noFill/>
          <a:ln w="9525">
            <a:noFill/>
            <a:miter lim="800000"/>
            <a:headEnd/>
            <a:tailEnd/>
          </a:ln>
          <a:effectLst/>
        </p:spPr>
        <p:txBody>
          <a:bodyPr>
            <a:spAutoFit/>
          </a:bodyPr>
          <a:lstStyle/>
          <a:p>
            <a:pPr fontAlgn="auto">
              <a:lnSpc>
                <a:spcPct val="90000"/>
              </a:lnSpc>
              <a:spcBef>
                <a:spcPct val="20000"/>
              </a:spcBef>
              <a:spcAft>
                <a:spcPts val="0"/>
              </a:spcAft>
              <a:buClr>
                <a:schemeClr val="bg2"/>
              </a:buClr>
              <a:buSzPct val="75000"/>
              <a:buFont typeface="Wingdings" pitchFamily="2" charset="2"/>
              <a:buNone/>
              <a:defRPr/>
            </a:pPr>
            <a:r>
              <a:rPr lang="ru-RU" sz="1600" i="1">
                <a:effectLst>
                  <a:outerShdw blurRad="38100" dist="38100" dir="2700000" algn="tl">
                    <a:srgbClr val="C0C0C0"/>
                  </a:outerShdw>
                </a:effectLst>
                <a:latin typeface="+mn-lt"/>
                <a:cs typeface="+mn-cs"/>
              </a:rPr>
              <a:t>При этом закон не нарушен, поскольку продукт</a:t>
            </a:r>
          </a:p>
          <a:p>
            <a:pPr fontAlgn="auto">
              <a:lnSpc>
                <a:spcPct val="90000"/>
              </a:lnSpc>
              <a:spcBef>
                <a:spcPct val="20000"/>
              </a:spcBef>
              <a:spcAft>
                <a:spcPts val="0"/>
              </a:spcAft>
              <a:buClr>
                <a:schemeClr val="bg2"/>
              </a:buClr>
              <a:buSzPct val="75000"/>
              <a:buFont typeface="Wingdings" pitchFamily="2" charset="2"/>
              <a:buNone/>
              <a:defRPr/>
            </a:pPr>
            <a:r>
              <a:rPr lang="ru-RU" sz="1600" i="1">
                <a:effectLst>
                  <a:outerShdw blurRad="38100" dist="38100" dir="2700000" algn="tl">
                    <a:srgbClr val="C0C0C0"/>
                  </a:outerShdw>
                </a:effectLst>
                <a:latin typeface="+mn-lt"/>
                <a:cs typeface="+mn-cs"/>
              </a:rPr>
              <a:t>соответствует  требованиям безопасности и</a:t>
            </a:r>
          </a:p>
          <a:p>
            <a:pPr fontAlgn="auto">
              <a:lnSpc>
                <a:spcPct val="90000"/>
              </a:lnSpc>
              <a:spcBef>
                <a:spcPct val="20000"/>
              </a:spcBef>
              <a:spcAft>
                <a:spcPts val="0"/>
              </a:spcAft>
              <a:buClr>
                <a:schemeClr val="bg2"/>
              </a:buClr>
              <a:buSzPct val="75000"/>
              <a:buFont typeface="Wingdings" pitchFamily="2" charset="2"/>
              <a:buNone/>
              <a:defRPr/>
            </a:pPr>
            <a:r>
              <a:rPr lang="ru-RU" sz="1600" i="1">
                <a:effectLst>
                  <a:outerShdw blurRad="38100" dist="38100" dir="2700000" algn="tl">
                    <a:srgbClr val="C0C0C0"/>
                  </a:outerShdw>
                </a:effectLst>
                <a:latin typeface="+mn-lt"/>
                <a:cs typeface="+mn-cs"/>
              </a:rPr>
              <a:t>рецептуре  технических условий, разработанных самим производителем. Но соответствие пищевого</a:t>
            </a:r>
          </a:p>
          <a:p>
            <a:pPr fontAlgn="auto">
              <a:lnSpc>
                <a:spcPct val="90000"/>
              </a:lnSpc>
              <a:spcBef>
                <a:spcPct val="20000"/>
              </a:spcBef>
              <a:spcAft>
                <a:spcPts val="0"/>
              </a:spcAft>
              <a:buClr>
                <a:schemeClr val="bg2"/>
              </a:buClr>
              <a:buSzPct val="75000"/>
              <a:buFont typeface="Wingdings" pitchFamily="2" charset="2"/>
              <a:buNone/>
              <a:defRPr/>
            </a:pPr>
            <a:r>
              <a:rPr lang="ru-RU" sz="1600" i="1">
                <a:effectLst>
                  <a:outerShdw blurRad="38100" dist="38100" dir="2700000" algn="tl">
                    <a:srgbClr val="C0C0C0"/>
                  </a:outerShdw>
                </a:effectLst>
                <a:latin typeface="+mn-lt"/>
                <a:cs typeface="+mn-cs"/>
              </a:rPr>
              <a:t>продукта требованиям ГОСТ является лишь </a:t>
            </a:r>
          </a:p>
          <a:p>
            <a:pPr fontAlgn="auto">
              <a:lnSpc>
                <a:spcPct val="90000"/>
              </a:lnSpc>
              <a:spcBef>
                <a:spcPct val="20000"/>
              </a:spcBef>
              <a:spcAft>
                <a:spcPts val="0"/>
              </a:spcAft>
              <a:buClr>
                <a:schemeClr val="bg2"/>
              </a:buClr>
              <a:buSzPct val="75000"/>
              <a:buFont typeface="Wingdings" pitchFamily="2" charset="2"/>
              <a:buNone/>
              <a:defRPr/>
            </a:pPr>
            <a:r>
              <a:rPr lang="ru-RU" sz="1600" i="1">
                <a:effectLst>
                  <a:outerShdw blurRad="38100" dist="38100" dir="2700000" algn="tl">
                    <a:srgbClr val="C0C0C0"/>
                  </a:outerShdw>
                </a:effectLst>
                <a:latin typeface="+mn-lt"/>
                <a:cs typeface="+mn-cs"/>
              </a:rPr>
              <a:t>показателем его безопасности для человека, но не подлинности.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0" y="500063"/>
            <a:ext cx="6858000" cy="5832475"/>
          </a:xfrm>
          <a:prstGeom prst="rect">
            <a:avLst/>
          </a:prstGeom>
          <a:noFill/>
          <a:ln w="9525">
            <a:noFill/>
            <a:miter lim="800000"/>
            <a:headEnd/>
            <a:tailEnd/>
          </a:ln>
        </p:spPr>
        <p:txBody>
          <a:bodyPr/>
          <a:lstStyle/>
          <a:p>
            <a:pPr marL="342900" indent="-342900" fontAlgn="auto">
              <a:lnSpc>
                <a:spcPct val="90000"/>
              </a:lnSpc>
              <a:spcBef>
                <a:spcPct val="20000"/>
              </a:spcBef>
              <a:spcAft>
                <a:spcPts val="0"/>
              </a:spcAft>
              <a:buClr>
                <a:schemeClr val="bg2"/>
              </a:buClr>
              <a:buSzPct val="75000"/>
              <a:buFont typeface="Wingdings" pitchFamily="2" charset="2"/>
              <a:buChar char="n"/>
              <a:defRPr/>
            </a:pPr>
            <a:r>
              <a:rPr lang="ru-RU" sz="2800" kern="0" dirty="0">
                <a:latin typeface="+mn-lt"/>
                <a:cs typeface="+mn-cs"/>
              </a:rPr>
              <a:t>Если вы покупаете мясные продукты: различные виды колбас или тушенку, то в первую очередь нужно смотреть на содержание в продукте белка. </a:t>
            </a:r>
          </a:p>
          <a:p>
            <a:pPr marL="342900" indent="-342900" fontAlgn="auto">
              <a:lnSpc>
                <a:spcPct val="90000"/>
              </a:lnSpc>
              <a:spcBef>
                <a:spcPct val="20000"/>
              </a:spcBef>
              <a:spcAft>
                <a:spcPts val="0"/>
              </a:spcAft>
              <a:buClr>
                <a:schemeClr val="bg2"/>
              </a:buClr>
              <a:buSzPct val="75000"/>
              <a:buFont typeface="Wingdings" pitchFamily="2" charset="2"/>
              <a:buChar char="n"/>
              <a:defRPr/>
            </a:pPr>
            <a:r>
              <a:rPr lang="ru-RU" sz="2800" kern="0" dirty="0">
                <a:latin typeface="+mn-lt"/>
                <a:cs typeface="+mn-cs"/>
              </a:rPr>
              <a:t>Если они действительно сделаны из мяса, то содержание белка в них должно быть не менее чем 13-19 г. на 100 г продукта </a:t>
            </a:r>
          </a:p>
          <a:p>
            <a:pPr marL="342900" indent="-342900" fontAlgn="auto">
              <a:lnSpc>
                <a:spcPct val="90000"/>
              </a:lnSpc>
              <a:spcBef>
                <a:spcPct val="20000"/>
              </a:spcBef>
              <a:spcAft>
                <a:spcPts val="0"/>
              </a:spcAft>
              <a:buClr>
                <a:schemeClr val="bg2"/>
              </a:buClr>
              <a:buSzPct val="75000"/>
              <a:buFont typeface="Wingdings" pitchFamily="2" charset="2"/>
              <a:buChar char="n"/>
              <a:defRPr/>
            </a:pPr>
            <a:r>
              <a:rPr lang="ru-RU" sz="2800" kern="0" dirty="0">
                <a:latin typeface="+mn-lt"/>
                <a:cs typeface="+mn-cs"/>
              </a:rPr>
              <a:t>Если же, например, в 100 г. колбасы или тушенки содержится всего 8-11г. белка, то в продукт добавлено большое количество не мясных наполнителей.</a:t>
            </a:r>
            <a:br>
              <a:rPr lang="ru-RU" sz="2800" kern="0" dirty="0">
                <a:latin typeface="+mn-lt"/>
                <a:cs typeface="+mn-cs"/>
              </a:rPr>
            </a:br>
            <a:endParaRPr lang="ru-RU" sz="2800" kern="0" dirty="0">
              <a:latin typeface="+mn-lt"/>
              <a:cs typeface="+mn-cs"/>
            </a:endParaRPr>
          </a:p>
        </p:txBody>
      </p:sp>
      <p:pic>
        <p:nvPicPr>
          <p:cNvPr id="35845" name="Picture 5" descr="H:\ЗП-ЗН\Новая папка (3)\Без имени-9.jpg"/>
          <p:cNvPicPr>
            <a:picLocks noChangeAspect="1" noChangeArrowheads="1"/>
          </p:cNvPicPr>
          <p:nvPr/>
        </p:nvPicPr>
        <p:blipFill>
          <a:blip r:embed="rId2"/>
          <a:srcRect/>
          <a:stretch>
            <a:fillRect/>
          </a:stretch>
        </p:blipFill>
        <p:spPr bwMode="auto">
          <a:xfrm>
            <a:off x="179388" y="1125538"/>
            <a:ext cx="2232025" cy="2076450"/>
          </a:xfrm>
          <a:prstGeom prst="rect">
            <a:avLst/>
          </a:prstGeom>
          <a:noFill/>
          <a:ln w="9525">
            <a:noFill/>
            <a:miter lim="800000"/>
            <a:headEnd/>
            <a:tailEnd/>
          </a:ln>
        </p:spPr>
      </p:pic>
      <p:pic>
        <p:nvPicPr>
          <p:cNvPr id="35846" name="Picture 6" descr="H:\ЗП-ЗН\Новая папка (3)\Без имени-10.jpg"/>
          <p:cNvPicPr>
            <a:picLocks noChangeAspect="1" noChangeArrowheads="1"/>
          </p:cNvPicPr>
          <p:nvPr/>
        </p:nvPicPr>
        <p:blipFill>
          <a:blip r:embed="rId3"/>
          <a:srcRect/>
          <a:stretch>
            <a:fillRect/>
          </a:stretch>
        </p:blipFill>
        <p:spPr bwMode="auto">
          <a:xfrm>
            <a:off x="179388" y="3500438"/>
            <a:ext cx="2173287" cy="2555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5845"/>
                                        </p:tgtEl>
                                        <p:attrNameLst>
                                          <p:attrName>style.visibility</p:attrName>
                                        </p:attrNameLst>
                                      </p:cBhvr>
                                      <p:to>
                                        <p:strVal val="visible"/>
                                      </p:to>
                                    </p:set>
                                    <p:animEffect transition="in" filter="randombar(horizontal)">
                                      <p:cBhvr>
                                        <p:cTn id="10" dur="500"/>
                                        <p:tgtEl>
                                          <p:spTgt spid="3584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5846"/>
                                        </p:tgtEl>
                                        <p:attrNameLst>
                                          <p:attrName>style.visibility</p:attrName>
                                        </p:attrNameLst>
                                      </p:cBhvr>
                                      <p:to>
                                        <p:strVal val="visible"/>
                                      </p:to>
                                    </p:set>
                                    <p:animEffect transition="in" filter="randombar(horizontal)">
                                      <p:cBhvr>
                                        <p:cTn id="14"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4294967295"/>
          </p:nvPr>
        </p:nvSpPr>
        <p:spPr>
          <a:xfrm>
            <a:off x="179388" y="908050"/>
            <a:ext cx="5178425" cy="5329238"/>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ru-RU" smtClean="0"/>
              <a:t>Жирность сливочного масла должна быть не меньше 82% при отсутствии растительных жиров, а срок его годности не может быть 1–2 года. </a:t>
            </a:r>
          </a:p>
          <a:p>
            <a:pPr eaLnBrk="1" fontAlgn="auto" hangingPunct="1">
              <a:lnSpc>
                <a:spcPct val="90000"/>
              </a:lnSpc>
              <a:spcAft>
                <a:spcPts val="0"/>
              </a:spcAft>
              <a:buFont typeface="Arial" pitchFamily="34" charset="0"/>
              <a:buChar char="•"/>
              <a:defRPr/>
            </a:pPr>
            <a:endParaRPr lang="ru-RU" smtClean="0"/>
          </a:p>
          <a:p>
            <a:pPr eaLnBrk="1" fontAlgn="auto" hangingPunct="1">
              <a:lnSpc>
                <a:spcPct val="90000"/>
              </a:lnSpc>
              <a:spcAft>
                <a:spcPts val="0"/>
              </a:spcAft>
              <a:buFont typeface="Wingdings 2" pitchFamily="18" charset="2"/>
              <a:buNone/>
              <a:defRPr/>
            </a:pPr>
            <a:endParaRPr lang="ru-RU" smtClean="0"/>
          </a:p>
          <a:p>
            <a:pPr eaLnBrk="1" fontAlgn="auto" hangingPunct="1">
              <a:lnSpc>
                <a:spcPct val="90000"/>
              </a:lnSpc>
              <a:spcAft>
                <a:spcPts val="0"/>
              </a:spcAft>
              <a:buFont typeface="Arial" pitchFamily="34" charset="0"/>
              <a:buChar char="•"/>
              <a:defRPr/>
            </a:pPr>
            <a:r>
              <a:rPr lang="ru-RU" smtClean="0"/>
              <a:t>«Слово «натуральный» на этикетке не несёт информации, из каких натуральных продуктов получен этот продукт…»</a:t>
            </a:r>
          </a:p>
        </p:txBody>
      </p:sp>
      <p:pic>
        <p:nvPicPr>
          <p:cNvPr id="37893" name="Picture 5" descr="H:\ЗП-ЗН\Новая папка (3)\Без имени-11.jpg"/>
          <p:cNvPicPr>
            <a:picLocks noChangeAspect="1" noChangeArrowheads="1"/>
          </p:cNvPicPr>
          <p:nvPr/>
        </p:nvPicPr>
        <p:blipFill>
          <a:blip r:embed="rId2"/>
          <a:srcRect/>
          <a:stretch>
            <a:fillRect/>
          </a:stretch>
        </p:blipFill>
        <p:spPr bwMode="auto">
          <a:xfrm>
            <a:off x="5435600" y="3573463"/>
            <a:ext cx="3457575" cy="2927350"/>
          </a:xfrm>
          <a:prstGeom prst="rect">
            <a:avLst/>
          </a:prstGeom>
          <a:noFill/>
          <a:ln w="9525">
            <a:noFill/>
            <a:miter lim="800000"/>
            <a:headEnd/>
            <a:tailEnd/>
          </a:ln>
        </p:spPr>
      </p:pic>
      <p:pic>
        <p:nvPicPr>
          <p:cNvPr id="37894" name="Picture 6" descr="H:\ЗП-ЗН\Новая папка (3)\Без имени-12.jpg"/>
          <p:cNvPicPr>
            <a:picLocks noChangeAspect="1" noChangeArrowheads="1"/>
          </p:cNvPicPr>
          <p:nvPr/>
        </p:nvPicPr>
        <p:blipFill>
          <a:blip r:embed="rId3"/>
          <a:srcRect/>
          <a:stretch>
            <a:fillRect/>
          </a:stretch>
        </p:blipFill>
        <p:spPr bwMode="auto">
          <a:xfrm>
            <a:off x="5435600" y="620713"/>
            <a:ext cx="3449638" cy="2808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randombar(horizontal)">
                                      <p:cBhvr>
                                        <p:cTn id="7" dur="500"/>
                                        <p:tgtEl>
                                          <p:spTgt spid="41986">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1986">
                                            <p:txEl>
                                              <p:pRg st="3" end="3"/>
                                            </p:txEl>
                                          </p:spTgt>
                                        </p:tgtEl>
                                        <p:attrNameLst>
                                          <p:attrName>style.visibility</p:attrName>
                                        </p:attrNameLst>
                                      </p:cBhvr>
                                      <p:to>
                                        <p:strVal val="visible"/>
                                      </p:to>
                                    </p:set>
                                    <p:animEffect transition="in" filter="randombar(horizontal)">
                                      <p:cBhvr>
                                        <p:cTn id="11" dur="500"/>
                                        <p:tgtEl>
                                          <p:spTgt spid="41986">
                                            <p:txEl>
                                              <p:pRg st="3" end="3"/>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37894"/>
                                        </p:tgtEl>
                                        <p:attrNameLst>
                                          <p:attrName>style.visibility</p:attrName>
                                        </p:attrNameLst>
                                      </p:cBhvr>
                                      <p:to>
                                        <p:strVal val="visible"/>
                                      </p:to>
                                    </p:set>
                                    <p:animEffect transition="in" filter="randombar(horizontal)">
                                      <p:cBhvr>
                                        <p:cTn id="14" dur="500"/>
                                        <p:tgtEl>
                                          <p:spTgt spid="37894"/>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37893"/>
                                        </p:tgtEl>
                                        <p:attrNameLst>
                                          <p:attrName>style.visibility</p:attrName>
                                        </p:attrNameLst>
                                      </p:cBhvr>
                                      <p:to>
                                        <p:strVal val="visible"/>
                                      </p:to>
                                    </p:set>
                                    <p:animEffect transition="in" filter="randombar(horizontal)">
                                      <p:cBhvr>
                                        <p:cTn id="18"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4294967295"/>
          </p:nvPr>
        </p:nvSpPr>
        <p:spPr>
          <a:xfrm>
            <a:off x="2357438" y="714375"/>
            <a:ext cx="6572250" cy="5857875"/>
          </a:xfrm>
        </p:spPr>
        <p:txBody>
          <a:bodyPr rtlCol="0">
            <a:normAutofit/>
          </a:bodyPr>
          <a:lstStyle/>
          <a:p>
            <a:pPr marL="274320" indent="-274320" algn="just" eaLnBrk="1" fontAlgn="auto" hangingPunct="1">
              <a:lnSpc>
                <a:spcPct val="80000"/>
              </a:lnSpc>
              <a:spcAft>
                <a:spcPts val="0"/>
              </a:spcAft>
              <a:buClr>
                <a:schemeClr val="accent3"/>
              </a:buClr>
              <a:buFont typeface="Wingdings 2"/>
              <a:buChar char=""/>
              <a:defRPr/>
            </a:pPr>
            <a:r>
              <a:rPr lang="ru-RU" sz="2800" dirty="0" smtClean="0">
                <a:latin typeface="+mj-lt"/>
              </a:rPr>
              <a:t>Очень часто происходит подмена сгущенного молока - концентрированным или сгущенным с помощью стерилизации молока. </a:t>
            </a:r>
          </a:p>
          <a:p>
            <a:pPr marL="274320" indent="-274320" algn="just" eaLnBrk="1" fontAlgn="auto" hangingPunct="1">
              <a:lnSpc>
                <a:spcPct val="80000"/>
              </a:lnSpc>
              <a:spcAft>
                <a:spcPts val="0"/>
              </a:spcAft>
              <a:buClr>
                <a:schemeClr val="accent3"/>
              </a:buClr>
              <a:buFont typeface="Wingdings 2"/>
              <a:buChar char=""/>
              <a:defRPr/>
            </a:pPr>
            <a:r>
              <a:rPr lang="ru-RU" sz="2800" dirty="0" smtClean="0">
                <a:latin typeface="+mj-lt"/>
              </a:rPr>
              <a:t>Ведь если в сгущенке с сахаром содержится всего 26% воды и 74% сахара и компонентов молока, то в сгущенном стерилизацией молоке содержится 73% воды и только 27% полезных компонентов. </a:t>
            </a:r>
          </a:p>
          <a:p>
            <a:pPr marL="274320" indent="-274320" algn="just" eaLnBrk="1" fontAlgn="auto" hangingPunct="1">
              <a:lnSpc>
                <a:spcPct val="80000"/>
              </a:lnSpc>
              <a:spcAft>
                <a:spcPts val="0"/>
              </a:spcAft>
              <a:buClr>
                <a:schemeClr val="accent3"/>
              </a:buClr>
              <a:buFont typeface="Wingdings 2"/>
              <a:buChar char=""/>
              <a:defRPr/>
            </a:pPr>
            <a:r>
              <a:rPr lang="ru-RU" sz="2800" dirty="0" smtClean="0">
                <a:latin typeface="+mj-lt"/>
              </a:rPr>
              <a:t>Естественно, производителям выгодно вырабатывать сгущенное стерилизованное молоко и реализовывать его под видом </a:t>
            </a:r>
            <a:br>
              <a:rPr lang="ru-RU" sz="2800" dirty="0" smtClean="0">
                <a:latin typeface="+mj-lt"/>
              </a:rPr>
            </a:br>
            <a:r>
              <a:rPr lang="ru-RU" sz="2800" dirty="0" smtClean="0">
                <a:latin typeface="+mj-lt"/>
              </a:rPr>
              <a:t>"Сгущенки с сахаром", которая так нравится многим потребителям.</a:t>
            </a:r>
          </a:p>
        </p:txBody>
      </p:sp>
      <p:pic>
        <p:nvPicPr>
          <p:cNvPr id="38917" name="Picture 5" descr="H:\ЗП-ЗН\Новая папка (3)\Без имени-13.jpg"/>
          <p:cNvPicPr>
            <a:picLocks noChangeAspect="1" noChangeArrowheads="1"/>
          </p:cNvPicPr>
          <p:nvPr/>
        </p:nvPicPr>
        <p:blipFill>
          <a:blip r:embed="rId2"/>
          <a:srcRect/>
          <a:stretch>
            <a:fillRect/>
          </a:stretch>
        </p:blipFill>
        <p:spPr bwMode="auto">
          <a:xfrm>
            <a:off x="250825" y="620713"/>
            <a:ext cx="2109788" cy="2941637"/>
          </a:xfrm>
          <a:prstGeom prst="rect">
            <a:avLst/>
          </a:prstGeom>
          <a:noFill/>
          <a:ln w="9525">
            <a:noFill/>
            <a:miter lim="800000"/>
            <a:headEnd/>
            <a:tailEnd/>
          </a:ln>
        </p:spPr>
      </p:pic>
      <p:pic>
        <p:nvPicPr>
          <p:cNvPr id="38918" name="Picture 6" descr="H:\ЗП-ЗН\Новая папка (3)\Без имени-14.jpg"/>
          <p:cNvPicPr>
            <a:picLocks noChangeAspect="1" noChangeArrowheads="1"/>
          </p:cNvPicPr>
          <p:nvPr/>
        </p:nvPicPr>
        <p:blipFill>
          <a:blip r:embed="rId3"/>
          <a:srcRect/>
          <a:stretch>
            <a:fillRect/>
          </a:stretch>
        </p:blipFill>
        <p:spPr bwMode="auto">
          <a:xfrm>
            <a:off x="179388" y="3716338"/>
            <a:ext cx="2181225" cy="271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randombar(horizontal)">
                                      <p:cBhvr>
                                        <p:cTn id="7" dur="500"/>
                                        <p:tgtEl>
                                          <p:spTgt spid="440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4034">
                                            <p:txEl>
                                              <p:pRg st="1" end="1"/>
                                            </p:txEl>
                                          </p:spTgt>
                                        </p:tgtEl>
                                        <p:attrNameLst>
                                          <p:attrName>style.visibility</p:attrName>
                                        </p:attrNameLst>
                                      </p:cBhvr>
                                      <p:to>
                                        <p:strVal val="visible"/>
                                      </p:to>
                                    </p:set>
                                    <p:animEffect transition="in" filter="randombar(horizontal)">
                                      <p:cBhvr>
                                        <p:cTn id="12" dur="500"/>
                                        <p:tgtEl>
                                          <p:spTgt spid="440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animEffect transition="in" filter="randombar(horizontal)">
                                      <p:cBhvr>
                                        <p:cTn id="17" dur="500"/>
                                        <p:tgtEl>
                                          <p:spTgt spid="44034">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8917"/>
                                        </p:tgtEl>
                                        <p:attrNameLst>
                                          <p:attrName>style.visibility</p:attrName>
                                        </p:attrNameLst>
                                      </p:cBhvr>
                                      <p:to>
                                        <p:strVal val="visible"/>
                                      </p:to>
                                    </p:set>
                                    <p:animEffect transition="in" filter="randombar(horizontal)">
                                      <p:cBhvr>
                                        <p:cTn id="20" dur="500"/>
                                        <p:tgtEl>
                                          <p:spTgt spid="38917"/>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38918"/>
                                        </p:tgtEl>
                                        <p:attrNameLst>
                                          <p:attrName>style.visibility</p:attrName>
                                        </p:attrNameLst>
                                      </p:cBhvr>
                                      <p:to>
                                        <p:strVal val="visible"/>
                                      </p:to>
                                    </p:set>
                                    <p:animEffect transition="in" filter="randombar(horizontal)">
                                      <p:cBhvr>
                                        <p:cTn id="24"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idx="4294967295"/>
          </p:nvPr>
        </p:nvSpPr>
        <p:spPr>
          <a:xfrm>
            <a:off x="457200" y="1047750"/>
            <a:ext cx="8229600" cy="4953000"/>
          </a:xfrm>
        </p:spPr>
        <p:txBody>
          <a:bodyPr/>
          <a:lstStyle/>
          <a:p>
            <a:pPr eaLnBrk="1" hangingPunct="1">
              <a:lnSpc>
                <a:spcPct val="90000"/>
              </a:lnSpc>
            </a:pPr>
            <a:r>
              <a:rPr lang="ru-RU" sz="2400" smtClean="0"/>
              <a:t>Если в составе продукта указаны не только молоко и сахар, а также присутствуют иные добавки, то перед Вами не сгущенное молоко, а комбинированный молочный продукт.</a:t>
            </a:r>
          </a:p>
          <a:p>
            <a:pPr eaLnBrk="1" hangingPunct="1">
              <a:lnSpc>
                <a:spcPct val="90000"/>
              </a:lnSpc>
            </a:pPr>
            <a:r>
              <a:rPr lang="ru-RU" sz="2400" smtClean="0"/>
              <a:t>Первой должна стоять буква М – это знак сгущенного молока. Следующие две цифры пропускаем, это код предприятия-изготовителя. А вот дальше идут две или три цифры – ассортиментный знак товара. Молоко сгущенное с сахаром, без всяких добавок, обозначается цифрами 76. Вторая строчка – дата выработки. Она тоже очень важна, потому что, несмотря на то, что сгущенка консервированный продукт, ее срок годности всего 12 месяцев. Зато комбинированная сгущенка может храниться и дольше.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idx="4294967295"/>
          </p:nvPr>
        </p:nvSpPr>
        <p:spPr>
          <a:xfrm>
            <a:off x="142875" y="642938"/>
            <a:ext cx="5214938" cy="5626100"/>
          </a:xfrm>
        </p:spPr>
        <p:txBody>
          <a:bodyPr rtlCol="0">
            <a:normAutofit/>
          </a:bodyPr>
          <a:lstStyle/>
          <a:p>
            <a:pPr eaLnBrk="1" fontAlgn="auto" hangingPunct="1">
              <a:spcAft>
                <a:spcPts val="0"/>
              </a:spcAft>
              <a:buFont typeface="Arial" pitchFamily="34" charset="0"/>
              <a:buChar char="•"/>
              <a:defRPr/>
            </a:pPr>
            <a:r>
              <a:rPr lang="ru-RU" sz="2800" smtClean="0"/>
              <a:t>Для удлинения сроков хранения  конфет вводят различные консерванты, антиокислители. При этом в составе не указывают, какие введены консерванты или антиокислители. Поэтому если перед Вами конфеты со сроком реализации более </a:t>
            </a:r>
            <a:br>
              <a:rPr lang="ru-RU" sz="2800" smtClean="0"/>
            </a:br>
            <a:r>
              <a:rPr lang="ru-RU" sz="2800" smtClean="0"/>
              <a:t>4 месяцев, то обязательно в них содержится антиокислитель. </a:t>
            </a:r>
          </a:p>
        </p:txBody>
      </p:sp>
      <p:pic>
        <p:nvPicPr>
          <p:cNvPr id="39942" name="Picture 6" descr="H:\ЗП-ЗН\Новая папка (3)\Без имени-15.jpg"/>
          <p:cNvPicPr>
            <a:picLocks noChangeAspect="1" noChangeArrowheads="1"/>
          </p:cNvPicPr>
          <p:nvPr/>
        </p:nvPicPr>
        <p:blipFill>
          <a:blip r:embed="rId2"/>
          <a:srcRect/>
          <a:stretch>
            <a:fillRect/>
          </a:stretch>
        </p:blipFill>
        <p:spPr bwMode="auto">
          <a:xfrm>
            <a:off x="5508625" y="549275"/>
            <a:ext cx="3373438" cy="3300413"/>
          </a:xfrm>
          <a:prstGeom prst="rect">
            <a:avLst/>
          </a:prstGeom>
          <a:noFill/>
          <a:ln w="9525">
            <a:noFill/>
            <a:miter lim="800000"/>
            <a:headEnd/>
            <a:tailEnd/>
          </a:ln>
        </p:spPr>
      </p:pic>
      <p:pic>
        <p:nvPicPr>
          <p:cNvPr id="39943" name="Picture 7" descr="H:\ЗП-ЗН\Новая папка (3)\Без имени-16.jpg"/>
          <p:cNvPicPr>
            <a:picLocks noChangeAspect="1" noChangeArrowheads="1"/>
          </p:cNvPicPr>
          <p:nvPr/>
        </p:nvPicPr>
        <p:blipFill>
          <a:blip r:embed="rId3"/>
          <a:srcRect/>
          <a:stretch>
            <a:fillRect/>
          </a:stretch>
        </p:blipFill>
        <p:spPr bwMode="auto">
          <a:xfrm>
            <a:off x="5148263" y="4581525"/>
            <a:ext cx="3729037" cy="2038350"/>
          </a:xfrm>
          <a:prstGeom prst="rect">
            <a:avLst/>
          </a:prstGeom>
          <a:noFill/>
          <a:ln w="9525">
            <a:noFill/>
            <a:miter lim="800000"/>
            <a:headEnd/>
            <a:tailEnd/>
          </a:ln>
        </p:spPr>
      </p:pic>
      <p:pic>
        <p:nvPicPr>
          <p:cNvPr id="39944" name="Picture 8" descr="H:\ЗП-ЗН\Новая папка (3)\Без имени-17.jpg"/>
          <p:cNvPicPr>
            <a:picLocks noChangeAspect="1" noChangeArrowheads="1"/>
          </p:cNvPicPr>
          <p:nvPr/>
        </p:nvPicPr>
        <p:blipFill>
          <a:blip r:embed="rId4"/>
          <a:srcRect/>
          <a:stretch>
            <a:fillRect/>
          </a:stretch>
        </p:blipFill>
        <p:spPr bwMode="auto">
          <a:xfrm>
            <a:off x="5651500" y="3068638"/>
            <a:ext cx="3092450" cy="2336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randombar(horizontal)">
                                      <p:cBhvr>
                                        <p:cTn id="7" dur="500"/>
                                        <p:tgtEl>
                                          <p:spTgt spid="4608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9942"/>
                                        </p:tgtEl>
                                        <p:attrNameLst>
                                          <p:attrName>style.visibility</p:attrName>
                                        </p:attrNameLst>
                                      </p:cBhvr>
                                      <p:to>
                                        <p:strVal val="visible"/>
                                      </p:to>
                                    </p:set>
                                    <p:animEffect transition="in" filter="randombar(horizontal)">
                                      <p:cBhvr>
                                        <p:cTn id="10" dur="500"/>
                                        <p:tgtEl>
                                          <p:spTgt spid="3994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9943"/>
                                        </p:tgtEl>
                                        <p:attrNameLst>
                                          <p:attrName>style.visibility</p:attrName>
                                        </p:attrNameLst>
                                      </p:cBhvr>
                                      <p:to>
                                        <p:strVal val="visible"/>
                                      </p:to>
                                    </p:set>
                                    <p:animEffect transition="in" filter="randombar(horizontal)">
                                      <p:cBhvr>
                                        <p:cTn id="14" dur="500"/>
                                        <p:tgtEl>
                                          <p:spTgt spid="39943"/>
                                        </p:tgtEl>
                                      </p:cBhvr>
                                    </p:animEffect>
                                  </p:childTnLst>
                                </p:cTn>
                              </p:par>
                            </p:childTnLst>
                          </p:cTn>
                        </p:par>
                        <p:par>
                          <p:cTn id="15" fill="hold">
                            <p:stCondLst>
                              <p:cond delay="1000"/>
                            </p:stCondLst>
                            <p:childTnLst>
                              <p:par>
                                <p:cTn id="16" presetID="35" presetClass="entr" presetSubtype="0" fill="hold" nodeType="afterEffect">
                                  <p:stCondLst>
                                    <p:cond delay="0"/>
                                  </p:stCondLst>
                                  <p:childTnLst>
                                    <p:set>
                                      <p:cBhvr>
                                        <p:cTn id="17" dur="1" fill="hold">
                                          <p:stCondLst>
                                            <p:cond delay="0"/>
                                          </p:stCondLst>
                                        </p:cTn>
                                        <p:tgtEl>
                                          <p:spTgt spid="39944"/>
                                        </p:tgtEl>
                                        <p:attrNameLst>
                                          <p:attrName>style.visibility</p:attrName>
                                        </p:attrNameLst>
                                      </p:cBhvr>
                                      <p:to>
                                        <p:strVal val="visible"/>
                                      </p:to>
                                    </p:set>
                                    <p:animEffect transition="in" filter="fade">
                                      <p:cBhvr>
                                        <p:cTn id="18" dur="2000"/>
                                        <p:tgtEl>
                                          <p:spTgt spid="39944"/>
                                        </p:tgtEl>
                                      </p:cBhvr>
                                    </p:animEffect>
                                    <p:anim calcmode="lin" valueType="num">
                                      <p:cBhvr>
                                        <p:cTn id="19" dur="2000" fill="hold"/>
                                        <p:tgtEl>
                                          <p:spTgt spid="39944"/>
                                        </p:tgtEl>
                                        <p:attrNameLst>
                                          <p:attrName>style.rotation</p:attrName>
                                        </p:attrNameLst>
                                      </p:cBhvr>
                                      <p:tavLst>
                                        <p:tav tm="0">
                                          <p:val>
                                            <p:fltVal val="720"/>
                                          </p:val>
                                        </p:tav>
                                        <p:tav tm="100000">
                                          <p:val>
                                            <p:fltVal val="0"/>
                                          </p:val>
                                        </p:tav>
                                      </p:tavLst>
                                    </p:anim>
                                    <p:anim calcmode="lin" valueType="num">
                                      <p:cBhvr>
                                        <p:cTn id="20" dur="2000" fill="hold"/>
                                        <p:tgtEl>
                                          <p:spTgt spid="39944"/>
                                        </p:tgtEl>
                                        <p:attrNameLst>
                                          <p:attrName>ppt_h</p:attrName>
                                        </p:attrNameLst>
                                      </p:cBhvr>
                                      <p:tavLst>
                                        <p:tav tm="0">
                                          <p:val>
                                            <p:fltVal val="0"/>
                                          </p:val>
                                        </p:tav>
                                        <p:tav tm="100000">
                                          <p:val>
                                            <p:strVal val="#ppt_h"/>
                                          </p:val>
                                        </p:tav>
                                      </p:tavLst>
                                    </p:anim>
                                    <p:anim calcmode="lin" valueType="num">
                                      <p:cBhvr>
                                        <p:cTn id="21" dur="2000" fill="hold"/>
                                        <p:tgtEl>
                                          <p:spTgt spid="399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idx="4294967295"/>
          </p:nvPr>
        </p:nvSpPr>
        <p:spPr>
          <a:xfrm>
            <a:off x="214313" y="928688"/>
            <a:ext cx="8715375" cy="5643562"/>
          </a:xfrm>
        </p:spPr>
        <p:txBody>
          <a:bodyPr/>
          <a:lstStyle/>
          <a:p>
            <a:pPr eaLnBrk="1" hangingPunct="1">
              <a:lnSpc>
                <a:spcPct val="80000"/>
              </a:lnSpc>
            </a:pPr>
            <a:r>
              <a:rPr lang="ru-RU" sz="2800" b="1" smtClean="0">
                <a:solidFill>
                  <a:srgbClr val="FF0000"/>
                </a:solidFill>
              </a:rPr>
              <a:t>«Е»</a:t>
            </a:r>
            <a:r>
              <a:rPr lang="ru-RU" sz="2800" smtClean="0"/>
              <a:t> сокращенно означает “Европа”, а число указывает на класс вещества:</a:t>
            </a:r>
          </a:p>
          <a:p>
            <a:pPr eaLnBrk="1" hangingPunct="1">
              <a:lnSpc>
                <a:spcPct val="80000"/>
              </a:lnSpc>
            </a:pPr>
            <a:r>
              <a:rPr lang="ru-RU" sz="2800" smtClean="0"/>
              <a:t>Пищевые добавки могут улучшать вкус, сохранять цвет, аромат продукта, делать его более ярким, ароматным, привлекательным. </a:t>
            </a:r>
          </a:p>
          <a:p>
            <a:pPr eaLnBrk="1" hangingPunct="1">
              <a:lnSpc>
                <a:spcPct val="80000"/>
              </a:lnSpc>
            </a:pPr>
            <a:r>
              <a:rPr lang="ru-RU" sz="2800" smtClean="0"/>
              <a:t>Для привлекательного вида колбасы или мясных деликатесов применяются нитриты (Е249-260), которые придают яркий цвет продукту.</a:t>
            </a:r>
          </a:p>
          <a:p>
            <a:pPr eaLnBrk="1" hangingPunct="1">
              <a:lnSpc>
                <a:spcPct val="80000"/>
              </a:lnSpc>
            </a:pPr>
            <a:r>
              <a:rPr lang="ru-RU" sz="2800" smtClean="0"/>
              <a:t>Наименее вредны натуральные пищевые добавки. Но и среди натуральных добавок имеются </a:t>
            </a:r>
            <a:r>
              <a:rPr lang="ru-RU" sz="2800" smtClean="0">
                <a:solidFill>
                  <a:srgbClr val="FF0000"/>
                </a:solidFill>
              </a:rPr>
              <a:t>канцерогенные вещества</a:t>
            </a:r>
            <a:r>
              <a:rPr lang="ru-RU" sz="2800" smtClean="0"/>
              <a:t>, такие, как, например, пищевой краситель </a:t>
            </a:r>
            <a:r>
              <a:rPr lang="ru-RU" sz="2800" smtClean="0">
                <a:solidFill>
                  <a:srgbClr val="FF0000"/>
                </a:solidFill>
              </a:rPr>
              <a:t>E120</a:t>
            </a:r>
            <a:r>
              <a:rPr lang="ru-RU" sz="2800" smtClean="0"/>
              <a:t>. </a:t>
            </a:r>
          </a:p>
          <a:p>
            <a:pPr eaLnBrk="1" hangingPunct="1">
              <a:lnSpc>
                <a:spcPct val="80000"/>
              </a:lnSpc>
            </a:pPr>
            <a:r>
              <a:rPr lang="ru-RU" sz="2800" smtClean="0"/>
              <a:t>Стабилизаторов лучше избегать, поскольку E400-404 и E406-407 являются канцерогенами.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randombar(horizontal)">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938">
                                            <p:txEl>
                                              <p:pRg st="1" end="1"/>
                                            </p:txEl>
                                          </p:spTgt>
                                        </p:tgtEl>
                                        <p:attrNameLst>
                                          <p:attrName>style.visibility</p:attrName>
                                        </p:attrNameLst>
                                      </p:cBhvr>
                                      <p:to>
                                        <p:strVal val="visible"/>
                                      </p:to>
                                    </p:set>
                                    <p:animEffect transition="in" filter="randombar(horizontal)">
                                      <p:cBhvr>
                                        <p:cTn id="12" dur="500"/>
                                        <p:tgtEl>
                                          <p:spTgt spid="39938">
                                            <p:txEl>
                                              <p:pRg st="1" end="1"/>
                                            </p:tx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39938">
                                            <p:txEl>
                                              <p:pRg st="2" end="2"/>
                                            </p:txEl>
                                          </p:spTgt>
                                        </p:tgtEl>
                                        <p:attrNameLst>
                                          <p:attrName>style.visibility</p:attrName>
                                        </p:attrNameLst>
                                      </p:cBhvr>
                                      <p:to>
                                        <p:strVal val="visible"/>
                                      </p:to>
                                    </p:set>
                                    <p:animEffect transition="in" filter="randombar(horizontal)">
                                      <p:cBhvr>
                                        <p:cTn id="16" dur="500"/>
                                        <p:tgtEl>
                                          <p:spTgt spid="39938">
                                            <p:txEl>
                                              <p:pRg st="2" end="2"/>
                                            </p:txEl>
                                          </p:spTgt>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39938">
                                            <p:txEl>
                                              <p:pRg st="3" end="3"/>
                                            </p:txEl>
                                          </p:spTgt>
                                        </p:tgtEl>
                                        <p:attrNameLst>
                                          <p:attrName>style.visibility</p:attrName>
                                        </p:attrNameLst>
                                      </p:cBhvr>
                                      <p:to>
                                        <p:strVal val="visible"/>
                                      </p:to>
                                    </p:set>
                                    <p:animEffect transition="in" filter="randombar(horizontal)">
                                      <p:cBhvr>
                                        <p:cTn id="20" dur="500"/>
                                        <p:tgtEl>
                                          <p:spTgt spid="39938">
                                            <p:txEl>
                                              <p:pRg st="3" end="3"/>
                                            </p:txEl>
                                          </p:spTgt>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39938">
                                            <p:txEl>
                                              <p:pRg st="4" end="4"/>
                                            </p:txEl>
                                          </p:spTgt>
                                        </p:tgtEl>
                                        <p:attrNameLst>
                                          <p:attrName>style.visibility</p:attrName>
                                        </p:attrNameLst>
                                      </p:cBhvr>
                                      <p:to>
                                        <p:strVal val="visible"/>
                                      </p:to>
                                    </p:set>
                                    <p:animEffect transition="in" filter="randombar(horizontal)">
                                      <p:cBhvr>
                                        <p:cTn id="24" dur="500"/>
                                        <p:tgtEl>
                                          <p:spTgt spid="399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E:\Клипарт\картинки1\1218357880t.jpg"/>
          <p:cNvPicPr>
            <a:picLocks noGrp="1" noChangeAspect="1" noChangeArrowheads="1"/>
          </p:cNvPicPr>
          <p:nvPr>
            <p:ph idx="4294967295"/>
          </p:nvPr>
        </p:nvPicPr>
        <p:blipFill>
          <a:blip r:embed="rId2"/>
          <a:srcRect/>
          <a:stretch>
            <a:fillRect/>
          </a:stretch>
        </p:blipFill>
        <p:spPr>
          <a:xfrm>
            <a:off x="971550" y="188913"/>
            <a:ext cx="7270750" cy="648017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6562"/>
                                        </p:tgtEl>
                                        <p:attrNameLst>
                                          <p:attrName>style.visibility</p:attrName>
                                        </p:attrNameLst>
                                      </p:cBhvr>
                                      <p:to>
                                        <p:strVal val="visible"/>
                                      </p:to>
                                    </p:set>
                                    <p:anim calcmode="lin" valueType="num">
                                      <p:cBhvr>
                                        <p:cTn id="7" dur="1000" fill="hold"/>
                                        <p:tgtEl>
                                          <p:spTgt spid="66562"/>
                                        </p:tgtEl>
                                        <p:attrNameLst>
                                          <p:attrName>ppt_w</p:attrName>
                                        </p:attrNameLst>
                                      </p:cBhvr>
                                      <p:tavLst>
                                        <p:tav tm="0">
                                          <p:val>
                                            <p:fltVal val="0"/>
                                          </p:val>
                                        </p:tav>
                                        <p:tav tm="100000">
                                          <p:val>
                                            <p:strVal val="#ppt_w"/>
                                          </p:val>
                                        </p:tav>
                                      </p:tavLst>
                                    </p:anim>
                                    <p:anim calcmode="lin" valueType="num">
                                      <p:cBhvr>
                                        <p:cTn id="8" dur="1000" fill="hold"/>
                                        <p:tgtEl>
                                          <p:spTgt spid="66562"/>
                                        </p:tgtEl>
                                        <p:attrNameLst>
                                          <p:attrName>ppt_h</p:attrName>
                                        </p:attrNameLst>
                                      </p:cBhvr>
                                      <p:tavLst>
                                        <p:tav tm="0">
                                          <p:val>
                                            <p:fltVal val="0"/>
                                          </p:val>
                                        </p:tav>
                                        <p:tav tm="100000">
                                          <p:val>
                                            <p:strVal val="#ppt_h"/>
                                          </p:val>
                                        </p:tav>
                                      </p:tavLst>
                                    </p:anim>
                                    <p:anim calcmode="lin" valueType="num">
                                      <p:cBhvr>
                                        <p:cTn id="9" dur="1000" fill="hold"/>
                                        <p:tgtEl>
                                          <p:spTgt spid="66562"/>
                                        </p:tgtEl>
                                        <p:attrNameLst>
                                          <p:attrName>style.rotation</p:attrName>
                                        </p:attrNameLst>
                                      </p:cBhvr>
                                      <p:tavLst>
                                        <p:tav tm="0">
                                          <p:val>
                                            <p:fltVal val="90"/>
                                          </p:val>
                                        </p:tav>
                                        <p:tav tm="100000">
                                          <p:val>
                                            <p:fltVal val="0"/>
                                          </p:val>
                                        </p:tav>
                                      </p:tavLst>
                                    </p:anim>
                                    <p:animEffect transition="in" filter="fade">
                                      <p:cBhvr>
                                        <p:cTn id="10" dur="1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l="3069" t="3272"/>
          <a:stretch>
            <a:fillRect/>
          </a:stretch>
        </p:blipFill>
        <p:spPr bwMode="auto">
          <a:xfrm>
            <a:off x="1547813" y="1920875"/>
            <a:ext cx="3167062" cy="4460875"/>
          </a:xfrm>
          <a:prstGeom prst="rect">
            <a:avLst/>
          </a:prstGeom>
          <a:ln>
            <a:noFill/>
          </a:ln>
          <a:effectLst>
            <a:outerShdw blurRad="292100" dist="139700" dir="2700000" algn="tl" rotWithShape="0">
              <a:srgbClr val="333333">
                <a:alpha val="65000"/>
              </a:srgbClr>
            </a:outerShdw>
          </a:effectLst>
        </p:spPr>
      </p:pic>
      <p:pic>
        <p:nvPicPr>
          <p:cNvPr id="32771" name="Picture 3"/>
          <p:cNvPicPr>
            <a:picLocks noChangeAspect="1" noChangeArrowheads="1"/>
          </p:cNvPicPr>
          <p:nvPr/>
        </p:nvPicPr>
        <p:blipFill>
          <a:blip r:embed="rId3"/>
          <a:srcRect b="1408"/>
          <a:stretch>
            <a:fillRect/>
          </a:stretch>
        </p:blipFill>
        <p:spPr bwMode="auto">
          <a:xfrm>
            <a:off x="4500563" y="2192338"/>
            <a:ext cx="3095625" cy="4405312"/>
          </a:xfrm>
          <a:prstGeom prst="rect">
            <a:avLst/>
          </a:prstGeom>
          <a:ln>
            <a:noFill/>
          </a:ln>
          <a:effectLst>
            <a:outerShdw blurRad="292100" dist="139700" dir="2700000" algn="tl" rotWithShape="0">
              <a:srgbClr val="333333">
                <a:alpha val="65000"/>
              </a:srgbClr>
            </a:outerShdw>
          </a:effectLst>
        </p:spPr>
      </p:pic>
      <p:pic>
        <p:nvPicPr>
          <p:cNvPr id="14339" name="Picture 10" descr="прог"/>
          <p:cNvPicPr>
            <a:picLocks noChangeAspect="1" noChangeArrowheads="1"/>
          </p:cNvPicPr>
          <p:nvPr/>
        </p:nvPicPr>
        <p:blipFill>
          <a:blip r:embed="rId4"/>
          <a:srcRect/>
          <a:stretch>
            <a:fillRect/>
          </a:stretch>
        </p:blipFill>
        <p:spPr bwMode="auto">
          <a:xfrm>
            <a:off x="1547813" y="0"/>
            <a:ext cx="6048375" cy="199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2771"/>
                                        </p:tgtEl>
                                        <p:attrNameLst>
                                          <p:attrName>style.visibility</p:attrName>
                                        </p:attrNameLst>
                                      </p:cBhvr>
                                      <p:to>
                                        <p:strVal val="visible"/>
                                      </p:to>
                                    </p:set>
                                    <p:anim calcmode="lin" valueType="num">
                                      <p:cBhvr>
                                        <p:cTn id="13" dur="500" fill="hold"/>
                                        <p:tgtEl>
                                          <p:spTgt spid="32771"/>
                                        </p:tgtEl>
                                        <p:attrNameLst>
                                          <p:attrName>ppt_w</p:attrName>
                                        </p:attrNameLst>
                                      </p:cBhvr>
                                      <p:tavLst>
                                        <p:tav tm="0">
                                          <p:val>
                                            <p:fltVal val="0"/>
                                          </p:val>
                                        </p:tav>
                                        <p:tav tm="100000">
                                          <p:val>
                                            <p:strVal val="#ppt_w"/>
                                          </p:val>
                                        </p:tav>
                                      </p:tavLst>
                                    </p:anim>
                                    <p:anim calcmode="lin" valueType="num">
                                      <p:cBhvr>
                                        <p:cTn id="14" dur="500" fill="hold"/>
                                        <p:tgtEl>
                                          <p:spTgt spid="32771"/>
                                        </p:tgtEl>
                                        <p:attrNameLst>
                                          <p:attrName>ppt_h</p:attrName>
                                        </p:attrNameLst>
                                      </p:cBhvr>
                                      <p:tavLst>
                                        <p:tav tm="0">
                                          <p:val>
                                            <p:fltVal val="0"/>
                                          </p:val>
                                        </p:tav>
                                        <p:tav tm="100000">
                                          <p:val>
                                            <p:strVal val="#ppt_h"/>
                                          </p:val>
                                        </p:tav>
                                      </p:tavLst>
                                    </p:anim>
                                    <p:animEffect transition="in" filter="fade">
                                      <p:cBhvr>
                                        <p:cTn id="15"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p:cNvSpPr>
          <p:nvPr>
            <p:ph type="body" idx="4294967295"/>
          </p:nvPr>
        </p:nvSpPr>
        <p:spPr>
          <a:xfrm>
            <a:off x="0" y="188913"/>
            <a:ext cx="8229600" cy="6669087"/>
          </a:xfrm>
        </p:spPr>
        <p:txBody>
          <a:bodyPr/>
          <a:lstStyle/>
          <a:p>
            <a:pPr>
              <a:lnSpc>
                <a:spcPct val="90000"/>
              </a:lnSpc>
            </a:pPr>
            <a:r>
              <a:rPr lang="ru-RU" sz="2400" i="1" smtClean="0"/>
              <a:t>Greenpeace обнародовал чёрный список производителей ГМ(Генетически Модифицированных)-продуктов</a:t>
            </a:r>
            <a:r>
              <a:rPr lang="ru-RU" sz="2400" smtClean="0"/>
              <a:t>: </a:t>
            </a:r>
          </a:p>
          <a:p>
            <a:pPr>
              <a:lnSpc>
                <a:spcPct val="90000"/>
              </a:lnSpc>
            </a:pPr>
            <a:r>
              <a:rPr lang="ru-RU" sz="2400" smtClean="0"/>
              <a:t>1 Snickers 2 Супы Campbell 3 Рис Uncle Bens Mars 4 Чай Lipton 5 Mars M&amp;M 6 Twix 7 Milky Way 8 Cadbury (Кэдбери) шоколад, какао 9 Ferrero 10 Nestle шоколад "Нестле", "Россия" 11 Шоколадный напиток Nestle Nesquik 12 Безалкогольный напиток Соса-Соla "Кока-Кола" Соса-Соla 13 "Спрайт", "Фанта", тоник "Кинли", "Фруктайм" 14 Pepci-Со Pepsi 15 "7-Up", "Фиеста", "Маунтин Дью" 16 Сухие завтраки Kellogg's 17 Соусы Knorr 18 Печенье Parmalat 19 Приправы, майонезы, соусы Hellman's 20 Приправы, майонезы, соусы Heinz 21 Детское питание Nestle 22 Hipp 23 Abbot Labs Similac 24 Йогурты, кефир, сыр, детское питание Denon 25 McDonald's (Макдональдс) сеть "ресторанов" быстрого питания 26 шоколад, чипсы, кофе, детское питание Kraft (Крафт) 27 кетчупы, соусы. Heinz Foods (Хайенц Фудс) 28 детское питание, продукты "Делми" Unilever (Юнилевер)</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4500562" y="0"/>
            <a:ext cx="4643438" cy="6858000"/>
          </a:xfrm>
        </p:spPr>
        <p:txBody>
          <a:bodyPr rtlCol="0">
            <a:noAutofit/>
          </a:bodyPr>
          <a:lstStyle/>
          <a:p>
            <a:pPr algn="l" eaLnBrk="1" fontAlgn="auto" hangingPunct="1">
              <a:spcAft>
                <a:spcPts val="0"/>
              </a:spcAft>
              <a:defRPr/>
            </a:pPr>
            <a:r>
              <a:rPr lang="ru-RU" sz="32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Немедленный эффект </a:t>
            </a:r>
            <a:r>
              <a:rPr lang="ru-RU"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от внедрения гигиенически обоснованного питания</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a:t>
            </a:r>
            <a:r>
              <a:rPr lang="ru-RU" sz="32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увеличение средней продолжительности жизни</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 тех мизерных 60 лет, которые есть сейчас, примерно</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32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 14-15 лет </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вот вклад только одного звена Гигиены питания.</a:t>
            </a:r>
            <a:br>
              <a:rPr lang="ru-RU"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В. А . Тутельян, 2006)</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одзаголовок 2"/>
          <p:cNvSpPr>
            <a:spLocks noGrp="1"/>
          </p:cNvSpPr>
          <p:nvPr>
            <p:ph type="subTitle" idx="4294967295"/>
          </p:nvPr>
        </p:nvSpPr>
        <p:spPr>
          <a:xfrm>
            <a:off x="1357313" y="6577013"/>
            <a:ext cx="6415087" cy="280987"/>
          </a:xfrm>
        </p:spPr>
        <p:txBody>
          <a:bodyPr rtlCol="0">
            <a:normAutofit fontScale="47500" lnSpcReduction="20000"/>
          </a:bodyPr>
          <a:lstStyle/>
          <a:p>
            <a:pPr marL="0" indent="0" algn="ctr" eaLnBrk="1" fontAlgn="auto" hangingPunct="1">
              <a:spcAft>
                <a:spcPts val="0"/>
              </a:spcAft>
              <a:buFont typeface="Arial" pitchFamily="34" charset="0"/>
              <a:buNone/>
              <a:defRPr/>
            </a:pPr>
            <a:endParaRPr lang="ru-RU" dirty="0">
              <a:solidFill>
                <a:schemeClr val="tx1">
                  <a:tint val="75000"/>
                </a:schemeClr>
              </a:solidFill>
            </a:endParaRPr>
          </a:p>
        </p:txBody>
      </p:sp>
      <p:pic>
        <p:nvPicPr>
          <p:cNvPr id="7" name="Picture 8" descr="400_F_11506130_4Dx429NYmLIDUwYgRAjSJRBOO09zbE6W"/>
          <p:cNvPicPr>
            <a:picLocks noChangeAspect="1" noChangeArrowheads="1"/>
          </p:cNvPicPr>
          <p:nvPr/>
        </p:nvPicPr>
        <p:blipFill>
          <a:blip r:embed="rId2"/>
          <a:srcRect/>
          <a:stretch>
            <a:fillRect/>
          </a:stretch>
        </p:blipFill>
        <p:spPr bwMode="auto">
          <a:xfrm>
            <a:off x="96838" y="333375"/>
            <a:ext cx="4332287" cy="47513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404813"/>
            <a:ext cx="8686800" cy="533400"/>
          </a:xfrm>
        </p:spPr>
        <p:txBody>
          <a:bodyPr rtlCol="0">
            <a:normAutofit fontScale="90000"/>
          </a:bodyPr>
          <a:lstStyle/>
          <a:p>
            <a:pPr eaLnBrk="1" fontAlgn="auto" hangingPunct="1">
              <a:spcAft>
                <a:spcPts val="0"/>
              </a:spcAft>
              <a:defRPr/>
            </a:pPr>
            <a:r>
              <a:rPr lang="ru-RU" b="1" dirty="0" smtClean="0">
                <a:effectLst>
                  <a:outerShdw blurRad="38100" dist="38100" dir="2700000" algn="tl">
                    <a:srgbClr val="000000">
                      <a:alpha val="43137"/>
                    </a:srgbClr>
                  </a:outerShdw>
                </a:effectLst>
                <a:latin typeface="Arial" pitchFamily="34" charset="0"/>
                <a:ea typeface="Arial Unicode MS" pitchFamily="34" charset="-128"/>
                <a:cs typeface="Arial" pitchFamily="34" charset="0"/>
              </a:rPr>
              <a:t>Что такое ЗДОРОВЬЕ?</a:t>
            </a:r>
          </a:p>
        </p:txBody>
      </p:sp>
      <p:sp>
        <p:nvSpPr>
          <p:cNvPr id="6147" name="Содержимое 2"/>
          <p:cNvSpPr>
            <a:spLocks noGrp="1"/>
          </p:cNvSpPr>
          <p:nvPr>
            <p:ph idx="4294967295"/>
          </p:nvPr>
        </p:nvSpPr>
        <p:spPr>
          <a:xfrm>
            <a:off x="107950" y="1700213"/>
            <a:ext cx="8964613" cy="4129087"/>
          </a:xfrm>
        </p:spPr>
        <p:txBody>
          <a:bodyPr/>
          <a:lstStyle/>
          <a:p>
            <a:pPr marL="0" indent="12700" eaLnBrk="1" hangingPunct="1">
              <a:buFont typeface="Arial" charset="0"/>
              <a:buNone/>
            </a:pPr>
            <a:r>
              <a:rPr lang="ru-RU" sz="2800" smtClean="0">
                <a:latin typeface="Arial" charset="0"/>
                <a:cs typeface="Arial" charset="0"/>
              </a:rPr>
              <a:t>В Уставе Всемирной Организации Здравоохранения   (ВОЗ) дано такое определение здоровья:</a:t>
            </a:r>
          </a:p>
          <a:p>
            <a:pPr marL="0" indent="12700" eaLnBrk="1" hangingPunct="1">
              <a:buFont typeface="Arial" charset="0"/>
              <a:buNone/>
            </a:pPr>
            <a:endParaRPr lang="ru-RU" sz="1600" smtClean="0">
              <a:latin typeface="Arial" charset="0"/>
              <a:cs typeface="Arial" charset="0"/>
            </a:endParaRPr>
          </a:p>
          <a:p>
            <a:pPr marL="0" indent="12700" eaLnBrk="1" hangingPunct="1">
              <a:buFont typeface="Arial" charset="0"/>
              <a:buNone/>
            </a:pPr>
            <a:r>
              <a:rPr lang="ru-RU" smtClean="0">
                <a:latin typeface="Arial" charset="0"/>
                <a:cs typeface="Arial" charset="0"/>
              </a:rPr>
              <a:t>                            </a:t>
            </a:r>
            <a:r>
              <a:rPr lang="ru-RU" sz="3000" b="1" i="1" smtClean="0">
                <a:latin typeface="Arial" charset="0"/>
                <a:cs typeface="Arial" charset="0"/>
              </a:rPr>
              <a:t>«Здоровье – это состояние </a:t>
            </a:r>
          </a:p>
          <a:p>
            <a:pPr marL="0" indent="12700" eaLnBrk="1" hangingPunct="1">
              <a:buFont typeface="Arial" charset="0"/>
              <a:buNone/>
            </a:pPr>
            <a:r>
              <a:rPr lang="ru-RU" sz="3000" b="1" i="1" smtClean="0">
                <a:latin typeface="Arial" charset="0"/>
                <a:cs typeface="Arial" charset="0"/>
              </a:rPr>
              <a:t>                               полного духовного, </a:t>
            </a:r>
          </a:p>
          <a:p>
            <a:pPr marL="0" indent="12700" eaLnBrk="1" hangingPunct="1">
              <a:buFont typeface="Arial" charset="0"/>
              <a:buNone/>
            </a:pPr>
            <a:r>
              <a:rPr lang="ru-RU" sz="3000" b="1" i="1" smtClean="0">
                <a:latin typeface="Arial" charset="0"/>
                <a:cs typeface="Arial" charset="0"/>
              </a:rPr>
              <a:t>                               физического и социального </a:t>
            </a:r>
          </a:p>
          <a:p>
            <a:pPr marL="0" indent="12700" eaLnBrk="1" hangingPunct="1">
              <a:buFont typeface="Arial" charset="0"/>
              <a:buNone/>
            </a:pPr>
            <a:r>
              <a:rPr lang="ru-RU" sz="3000" b="1" i="1" smtClean="0">
                <a:latin typeface="Arial" charset="0"/>
                <a:cs typeface="Arial" charset="0"/>
              </a:rPr>
              <a:t>                               благополучия…»  </a:t>
            </a:r>
          </a:p>
        </p:txBody>
      </p:sp>
      <p:pic>
        <p:nvPicPr>
          <p:cNvPr id="4102" name="Picture 6" descr="D:\клип арт\символы\unbыоlue.gif"/>
          <p:cNvPicPr>
            <a:picLocks noChangeAspect="1" noChangeArrowheads="1"/>
          </p:cNvPicPr>
          <p:nvPr/>
        </p:nvPicPr>
        <p:blipFill>
          <a:blip r:embed="rId2">
            <a:lum bright="-20000" contrast="30000"/>
          </a:blip>
          <a:srcRect/>
          <a:stretch>
            <a:fillRect/>
          </a:stretch>
        </p:blipFill>
        <p:spPr bwMode="auto">
          <a:xfrm>
            <a:off x="468313" y="3068638"/>
            <a:ext cx="2541587" cy="2232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47">
                                            <p:txEl>
                                              <p:pRg st="0" end="0"/>
                                            </p:txEl>
                                          </p:spTgt>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randombar(horizontal)">
                                      <p:cBhvr>
                                        <p:cTn id="13" dur="500"/>
                                        <p:tgtEl>
                                          <p:spTgt spid="410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147">
                                            <p:txEl>
                                              <p:pRg st="2" end="2"/>
                                            </p:txEl>
                                          </p:spTgt>
                                        </p:tgtEl>
                                        <p:attrNameLst>
                                          <p:attrName>style.visibility</p:attrName>
                                        </p:attrNameLst>
                                      </p:cBhvr>
                                      <p:to>
                                        <p:strVal val="visible"/>
                                      </p:to>
                                    </p:set>
                                    <p:animEffect transition="in" filter="fade">
                                      <p:cBhvr>
                                        <p:cTn id="18" dur="1000"/>
                                        <p:tgtEl>
                                          <p:spTgt spid="6147">
                                            <p:txEl>
                                              <p:pRg st="2" end="2"/>
                                            </p:txEl>
                                          </p:spTgt>
                                        </p:tgtEl>
                                      </p:cBhvr>
                                    </p:animEffect>
                                    <p:anim calcmode="lin" valueType="num">
                                      <p:cBhvr>
                                        <p:cTn id="19"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6147">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Effect transition="in" filter="fade">
                                      <p:cBhvr>
                                        <p:cTn id="23" dur="1000"/>
                                        <p:tgtEl>
                                          <p:spTgt spid="6147">
                                            <p:txEl>
                                              <p:pRg st="3" end="3"/>
                                            </p:txEl>
                                          </p:spTgt>
                                        </p:tgtEl>
                                      </p:cBhvr>
                                    </p:animEffect>
                                    <p:anim calcmode="lin" valueType="num">
                                      <p:cBhvr>
                                        <p:cTn id="24"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6147">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147">
                                            <p:txEl>
                                              <p:pRg st="4" end="4"/>
                                            </p:txEl>
                                          </p:spTgt>
                                        </p:tgtEl>
                                        <p:attrNameLst>
                                          <p:attrName>style.visibility</p:attrName>
                                        </p:attrNameLst>
                                      </p:cBhvr>
                                      <p:to>
                                        <p:strVal val="visible"/>
                                      </p:to>
                                    </p:set>
                                    <p:animEffect transition="in" filter="fade">
                                      <p:cBhvr>
                                        <p:cTn id="28" dur="1000"/>
                                        <p:tgtEl>
                                          <p:spTgt spid="6147">
                                            <p:txEl>
                                              <p:pRg st="4" end="4"/>
                                            </p:txEl>
                                          </p:spTgt>
                                        </p:tgtEl>
                                      </p:cBhvr>
                                    </p:animEffect>
                                    <p:anim calcmode="lin" valueType="num">
                                      <p:cBhvr>
                                        <p:cTn id="29"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147">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147">
                                            <p:txEl>
                                              <p:pRg st="5" end="5"/>
                                            </p:txEl>
                                          </p:spTgt>
                                        </p:tgtEl>
                                        <p:attrNameLst>
                                          <p:attrName>style.visibility</p:attrName>
                                        </p:attrNameLst>
                                      </p:cBhvr>
                                      <p:to>
                                        <p:strVal val="visible"/>
                                      </p:to>
                                    </p:set>
                                    <p:animEffect transition="in" filter="fade">
                                      <p:cBhvr>
                                        <p:cTn id="33" dur="1000"/>
                                        <p:tgtEl>
                                          <p:spTgt spid="6147">
                                            <p:txEl>
                                              <p:pRg st="5" end="5"/>
                                            </p:txEl>
                                          </p:spTgt>
                                        </p:tgtEl>
                                      </p:cBhvr>
                                    </p:animEffect>
                                    <p:anim calcmode="lin" valueType="num">
                                      <p:cBhvr>
                                        <p:cTn id="34"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idx="4294967295"/>
          </p:nvPr>
        </p:nvSpPr>
        <p:spPr/>
        <p:txBody>
          <a:bodyPr/>
          <a:lstStyle/>
          <a:p>
            <a:pPr eaLnBrk="1" hangingPunct="1"/>
            <a:r>
              <a:rPr lang="ru-RU" smtClean="0"/>
              <a:t>10 критериев здоровья.</a:t>
            </a:r>
          </a:p>
        </p:txBody>
      </p:sp>
      <p:sp>
        <p:nvSpPr>
          <p:cNvPr id="34818" name="Содержимое 2"/>
          <p:cNvSpPr>
            <a:spLocks noGrp="1"/>
          </p:cNvSpPr>
          <p:nvPr>
            <p:ph idx="4294967295"/>
          </p:nvPr>
        </p:nvSpPr>
        <p:spPr>
          <a:xfrm>
            <a:off x="457200" y="1600200"/>
            <a:ext cx="3900488" cy="4525963"/>
          </a:xfrm>
        </p:spPr>
        <p:txBody>
          <a:bodyPr/>
          <a:lstStyle/>
          <a:p>
            <a:pPr eaLnBrk="1" hangingPunct="1">
              <a:lnSpc>
                <a:spcPct val="80000"/>
              </a:lnSpc>
              <a:buFont typeface="Arial" charset="0"/>
              <a:buNone/>
            </a:pPr>
            <a:r>
              <a:rPr lang="ru-RU" sz="2700" smtClean="0"/>
              <a:t>  1.</a:t>
            </a:r>
            <a:r>
              <a:rPr lang="ru-RU" sz="2700" smtClean="0">
                <a:latin typeface="Arial" charset="0"/>
              </a:rPr>
              <a:t> </a:t>
            </a:r>
            <a:r>
              <a:rPr lang="ru-RU" sz="2700" smtClean="0"/>
              <a:t>Энергия</a:t>
            </a:r>
          </a:p>
          <a:p>
            <a:pPr eaLnBrk="1" hangingPunct="1">
              <a:lnSpc>
                <a:spcPct val="80000"/>
              </a:lnSpc>
              <a:buFont typeface="Arial" charset="0"/>
              <a:buNone/>
            </a:pPr>
            <a:r>
              <a:rPr lang="ru-RU" sz="2700" smtClean="0"/>
              <a:t>  2.</a:t>
            </a:r>
            <a:r>
              <a:rPr lang="ru-RU" sz="2700" smtClean="0">
                <a:latin typeface="Arial" charset="0"/>
              </a:rPr>
              <a:t> </a:t>
            </a:r>
            <a:r>
              <a:rPr lang="ru-RU" sz="2700" smtClean="0"/>
              <a:t>Мышление</a:t>
            </a:r>
          </a:p>
          <a:p>
            <a:pPr eaLnBrk="1" hangingPunct="1">
              <a:lnSpc>
                <a:spcPct val="80000"/>
              </a:lnSpc>
              <a:buFont typeface="Arial" charset="0"/>
              <a:buNone/>
            </a:pPr>
            <a:r>
              <a:rPr lang="ru-RU" sz="2700" smtClean="0"/>
              <a:t>  3. Сон</a:t>
            </a:r>
          </a:p>
          <a:p>
            <a:pPr eaLnBrk="1" hangingPunct="1">
              <a:lnSpc>
                <a:spcPct val="80000"/>
              </a:lnSpc>
              <a:buFont typeface="Arial" charset="0"/>
              <a:buNone/>
            </a:pPr>
            <a:r>
              <a:rPr lang="ru-RU" sz="2700" smtClean="0"/>
              <a:t>  4. Адаптация</a:t>
            </a:r>
          </a:p>
          <a:p>
            <a:pPr eaLnBrk="1" hangingPunct="1">
              <a:lnSpc>
                <a:spcPct val="80000"/>
              </a:lnSpc>
              <a:buFont typeface="Arial" charset="0"/>
              <a:buNone/>
            </a:pPr>
            <a:r>
              <a:rPr lang="ru-RU" sz="2700" smtClean="0"/>
              <a:t>  5. Сопротивляемость</a:t>
            </a:r>
          </a:p>
          <a:p>
            <a:pPr eaLnBrk="1" hangingPunct="1">
              <a:lnSpc>
                <a:spcPct val="80000"/>
              </a:lnSpc>
              <a:buFont typeface="Arial" charset="0"/>
              <a:buNone/>
            </a:pPr>
            <a:r>
              <a:rPr lang="ru-RU" sz="2700" smtClean="0"/>
              <a:t>  6. Вес</a:t>
            </a:r>
          </a:p>
          <a:p>
            <a:pPr eaLnBrk="1" hangingPunct="1">
              <a:lnSpc>
                <a:spcPct val="80000"/>
              </a:lnSpc>
              <a:buFont typeface="Arial" charset="0"/>
              <a:buNone/>
            </a:pPr>
            <a:r>
              <a:rPr lang="ru-RU" sz="2700" smtClean="0"/>
              <a:t>  7. Мышцы</a:t>
            </a:r>
          </a:p>
          <a:p>
            <a:pPr eaLnBrk="1" hangingPunct="1">
              <a:lnSpc>
                <a:spcPct val="80000"/>
              </a:lnSpc>
              <a:buFont typeface="Arial" charset="0"/>
              <a:buNone/>
            </a:pPr>
            <a:r>
              <a:rPr lang="ru-RU" sz="2700" smtClean="0"/>
              <a:t>  8.</a:t>
            </a:r>
            <a:r>
              <a:rPr lang="ru-RU" sz="2700" smtClean="0">
                <a:latin typeface="Arial" charset="0"/>
              </a:rPr>
              <a:t> </a:t>
            </a:r>
            <a:r>
              <a:rPr lang="ru-RU" sz="2700" smtClean="0"/>
              <a:t>Зрение</a:t>
            </a:r>
          </a:p>
          <a:p>
            <a:pPr eaLnBrk="1" hangingPunct="1">
              <a:lnSpc>
                <a:spcPct val="80000"/>
              </a:lnSpc>
              <a:buFont typeface="Arial" charset="0"/>
              <a:buNone/>
            </a:pPr>
            <a:r>
              <a:rPr lang="ru-RU" sz="2700" smtClean="0"/>
              <a:t>  9. Волосы</a:t>
            </a:r>
          </a:p>
          <a:p>
            <a:pPr eaLnBrk="1" hangingPunct="1">
              <a:lnSpc>
                <a:spcPct val="80000"/>
              </a:lnSpc>
              <a:buFont typeface="Arial" charset="0"/>
              <a:buNone/>
            </a:pPr>
            <a:r>
              <a:rPr lang="ru-RU" sz="2700" smtClean="0"/>
              <a:t>  10.Зубы</a:t>
            </a:r>
          </a:p>
        </p:txBody>
      </p:sp>
      <p:pic>
        <p:nvPicPr>
          <p:cNvPr id="34819" name="Picture 4" descr="http://im2-tub-ru.yandex.net/i?id=43712517-60-72&amp;n=21"/>
          <p:cNvPicPr>
            <a:picLocks noChangeAspect="1" noChangeArrowheads="1"/>
          </p:cNvPicPr>
          <p:nvPr/>
        </p:nvPicPr>
        <p:blipFill>
          <a:blip r:embed="rId2"/>
          <a:srcRect/>
          <a:stretch>
            <a:fillRect/>
          </a:stretch>
        </p:blipFill>
        <p:spPr bwMode="auto">
          <a:xfrm>
            <a:off x="4500563" y="1484313"/>
            <a:ext cx="385762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68313" y="549275"/>
            <a:ext cx="8229600" cy="776288"/>
          </a:xfrm>
        </p:spPr>
        <p:txBody>
          <a:bodyPr/>
          <a:lstStyle/>
          <a:p>
            <a:pPr eaLnBrk="1" hangingPunct="1"/>
            <a:r>
              <a:rPr lang="ru-RU" sz="3600" b="1" smtClean="0">
                <a:solidFill>
                  <a:srgbClr val="002060"/>
                </a:solidFill>
              </a:rPr>
              <a:t>Факторы, влияющие на здоровье.</a:t>
            </a:r>
          </a:p>
        </p:txBody>
      </p:sp>
      <p:pic>
        <p:nvPicPr>
          <p:cNvPr id="16387" name="Picture 30" descr="C:\Documents and Settings\Admin\Рабочий стол\schema3.jpg"/>
          <p:cNvPicPr>
            <a:picLocks noGrp="1" noChangeAspect="1" noChangeArrowheads="1"/>
          </p:cNvPicPr>
          <p:nvPr>
            <p:ph type="body" idx="4294967295"/>
          </p:nvPr>
        </p:nvPicPr>
        <p:blipFill>
          <a:blip r:embed="rId2"/>
          <a:srcRect/>
          <a:stretch>
            <a:fillRect/>
          </a:stretch>
        </p:blipFill>
        <p:spPr>
          <a:xfrm>
            <a:off x="2051050" y="1412875"/>
            <a:ext cx="5329238" cy="501015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6387"/>
                                        </p:tgtEl>
                                        <p:attrNameLst>
                                          <p:attrName>style.visibility</p:attrName>
                                        </p:attrNameLst>
                                      </p:cBhvr>
                                      <p:to>
                                        <p:strVal val="visible"/>
                                      </p:to>
                                    </p:set>
                                    <p:animEffect transition="in" filter="wheel(4)">
                                      <p:cBhvr>
                                        <p:cTn id="14"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500063" y="285750"/>
            <a:ext cx="8229600" cy="642938"/>
          </a:xfrm>
        </p:spPr>
        <p:txBody>
          <a:bodyPr/>
          <a:lstStyle/>
          <a:p>
            <a:pPr eaLnBrk="1" hangingPunct="1"/>
            <a:r>
              <a:rPr lang="en-US" sz="3600" b="1" smtClean="0"/>
              <a:t>IV</a:t>
            </a:r>
            <a:r>
              <a:rPr lang="ru-RU" sz="3600" b="1" smtClean="0"/>
              <a:t>. Образ жизни.</a:t>
            </a:r>
          </a:p>
        </p:txBody>
      </p:sp>
      <p:grpSp>
        <p:nvGrpSpPr>
          <p:cNvPr id="2" name="Group 18"/>
          <p:cNvGrpSpPr>
            <a:grpSpLocks/>
          </p:cNvGrpSpPr>
          <p:nvPr/>
        </p:nvGrpSpPr>
        <p:grpSpPr bwMode="auto">
          <a:xfrm>
            <a:off x="900113" y="1052513"/>
            <a:ext cx="7831137" cy="5305425"/>
            <a:chOff x="238" y="774"/>
            <a:chExt cx="4809" cy="3669"/>
          </a:xfrm>
        </p:grpSpPr>
        <p:pic>
          <p:nvPicPr>
            <p:cNvPr id="36867" name="Picture 12" descr="exercise181101[1]"/>
            <p:cNvPicPr>
              <a:picLocks noChangeAspect="1" noChangeArrowheads="1"/>
            </p:cNvPicPr>
            <p:nvPr/>
          </p:nvPicPr>
          <p:blipFill>
            <a:blip r:embed="rId2"/>
            <a:srcRect/>
            <a:stretch>
              <a:fillRect/>
            </a:stretch>
          </p:blipFill>
          <p:spPr bwMode="auto">
            <a:xfrm>
              <a:off x="975" y="2432"/>
              <a:ext cx="1360" cy="1063"/>
            </a:xfrm>
            <a:prstGeom prst="rect">
              <a:avLst/>
            </a:prstGeom>
            <a:noFill/>
            <a:ln w="9525">
              <a:noFill/>
              <a:miter lim="800000"/>
              <a:headEnd/>
              <a:tailEnd/>
            </a:ln>
          </p:spPr>
        </p:pic>
        <p:pic>
          <p:nvPicPr>
            <p:cNvPr id="36868" name="Picture 9" descr="40_1[1]"/>
            <p:cNvPicPr>
              <a:picLocks noChangeAspect="1" noChangeArrowheads="1"/>
            </p:cNvPicPr>
            <p:nvPr/>
          </p:nvPicPr>
          <p:blipFill>
            <a:blip r:embed="rId3"/>
            <a:srcRect/>
            <a:stretch>
              <a:fillRect/>
            </a:stretch>
          </p:blipFill>
          <p:spPr bwMode="auto">
            <a:xfrm>
              <a:off x="2517" y="1085"/>
              <a:ext cx="1361" cy="1088"/>
            </a:xfrm>
            <a:prstGeom prst="rect">
              <a:avLst/>
            </a:prstGeom>
            <a:noFill/>
            <a:ln w="9525">
              <a:noFill/>
              <a:miter lim="800000"/>
              <a:headEnd/>
              <a:tailEnd/>
            </a:ln>
          </p:spPr>
        </p:pic>
        <p:sp>
          <p:nvSpPr>
            <p:cNvPr id="36869" name="Freeform 11"/>
            <p:cNvSpPr>
              <a:spLocks/>
            </p:cNvSpPr>
            <p:nvPr/>
          </p:nvSpPr>
          <p:spPr bwMode="auto">
            <a:xfrm>
              <a:off x="930" y="2056"/>
              <a:ext cx="1542" cy="1632"/>
            </a:xfrm>
            <a:custGeom>
              <a:avLst/>
              <a:gdLst>
                <a:gd name="T0" fmla="*/ 2147483647 w 674"/>
                <a:gd name="T1" fmla="*/ 2147483647 h 667"/>
                <a:gd name="T2" fmla="*/ 2147483647 w 674"/>
                <a:gd name="T3" fmla="*/ 2147483647 h 667"/>
                <a:gd name="T4" fmla="*/ 2147483647 w 674"/>
                <a:gd name="T5" fmla="*/ 2147483647 h 667"/>
                <a:gd name="T6" fmla="*/ 2147483647 w 674"/>
                <a:gd name="T7" fmla="*/ 2147483647 h 667"/>
                <a:gd name="T8" fmla="*/ 2147483647 w 674"/>
                <a:gd name="T9" fmla="*/ 2147483647 h 667"/>
                <a:gd name="T10" fmla="*/ 2147483647 w 674"/>
                <a:gd name="T11" fmla="*/ 2147483647 h 667"/>
                <a:gd name="T12" fmla="*/ 2147483647 w 674"/>
                <a:gd name="T13" fmla="*/ 2147483647 h 667"/>
                <a:gd name="T14" fmla="*/ 2147483647 w 674"/>
                <a:gd name="T15" fmla="*/ 2147483647 h 667"/>
                <a:gd name="T16" fmla="*/ 2147483647 w 674"/>
                <a:gd name="T17" fmla="*/ 2147483647 h 667"/>
                <a:gd name="T18" fmla="*/ 2147483647 w 674"/>
                <a:gd name="T19" fmla="*/ 2147483647 h 667"/>
                <a:gd name="T20" fmla="*/ 2147483647 w 674"/>
                <a:gd name="T21" fmla="*/ 2147483647 h 667"/>
                <a:gd name="T22" fmla="*/ 2147483647 w 674"/>
                <a:gd name="T23" fmla="*/ 2147483647 h 667"/>
                <a:gd name="T24" fmla="*/ 2147483647 w 674"/>
                <a:gd name="T25" fmla="*/ 0 h 667"/>
                <a:gd name="T26" fmla="*/ 2147483647 w 674"/>
                <a:gd name="T27" fmla="*/ 2147483647 h 667"/>
                <a:gd name="T28" fmla="*/ 2147483647 w 674"/>
                <a:gd name="T29" fmla="*/ 2147483647 h 667"/>
                <a:gd name="T30" fmla="*/ 2147483647 w 674"/>
                <a:gd name="T31" fmla="*/ 2147483647 h 667"/>
                <a:gd name="T32" fmla="*/ 2147483647 w 674"/>
                <a:gd name="T33" fmla="*/ 2147483647 h 667"/>
                <a:gd name="T34" fmla="*/ 2147483647 w 674"/>
                <a:gd name="T35" fmla="*/ 2147483647 h 667"/>
                <a:gd name="T36" fmla="*/ 2147483647 w 674"/>
                <a:gd name="T37" fmla="*/ 2147483647 h 667"/>
                <a:gd name="T38" fmla="*/ 2147483647 w 674"/>
                <a:gd name="T39" fmla="*/ 2147483647 h 667"/>
                <a:gd name="T40" fmla="*/ 2147483647 w 674"/>
                <a:gd name="T41" fmla="*/ 2147483647 h 667"/>
                <a:gd name="T42" fmla="*/ 2147483647 w 674"/>
                <a:gd name="T43" fmla="*/ 2147483647 h 667"/>
                <a:gd name="T44" fmla="*/ 2147483647 w 674"/>
                <a:gd name="T45" fmla="*/ 2147483647 h 667"/>
                <a:gd name="T46" fmla="*/ 2147483647 w 674"/>
                <a:gd name="T47" fmla="*/ 2147483647 h 667"/>
                <a:gd name="T48" fmla="*/ 2147483647 w 674"/>
                <a:gd name="T49" fmla="*/ 2147483647 h 667"/>
                <a:gd name="T50" fmla="*/ 2147483647 w 674"/>
                <a:gd name="T51" fmla="*/ 2147483647 h 667"/>
                <a:gd name="T52" fmla="*/ 2147483647 w 674"/>
                <a:gd name="T53" fmla="*/ 2147483647 h 667"/>
                <a:gd name="T54" fmla="*/ 2147483647 w 674"/>
                <a:gd name="T55" fmla="*/ 2147483647 h 667"/>
                <a:gd name="T56" fmla="*/ 2147483647 w 674"/>
                <a:gd name="T57" fmla="*/ 2147483647 h 667"/>
                <a:gd name="T58" fmla="*/ 2147483647 w 674"/>
                <a:gd name="T59" fmla="*/ 2147483647 h 667"/>
                <a:gd name="T60" fmla="*/ 2147483647 w 674"/>
                <a:gd name="T61" fmla="*/ 2147483647 h 667"/>
                <a:gd name="T62" fmla="*/ 2147483647 w 674"/>
                <a:gd name="T63" fmla="*/ 2147483647 h 667"/>
                <a:gd name="T64" fmla="*/ 2147483647 w 674"/>
                <a:gd name="T65" fmla="*/ 2147483647 h 667"/>
                <a:gd name="T66" fmla="*/ 2147483647 w 674"/>
                <a:gd name="T67" fmla="*/ 2147483647 h 667"/>
                <a:gd name="T68" fmla="*/ 2147483647 w 674"/>
                <a:gd name="T69" fmla="*/ 2147483647 h 667"/>
                <a:gd name="T70" fmla="*/ 2147483647 w 674"/>
                <a:gd name="T71" fmla="*/ 2147483647 h 667"/>
                <a:gd name="T72" fmla="*/ 2147483647 w 674"/>
                <a:gd name="T73" fmla="*/ 2147483647 h 667"/>
                <a:gd name="T74" fmla="*/ 2147483647 w 674"/>
                <a:gd name="T75" fmla="*/ 2147483647 h 667"/>
                <a:gd name="T76" fmla="*/ 2147483647 w 674"/>
                <a:gd name="T77" fmla="*/ 2147483647 h 667"/>
                <a:gd name="T78" fmla="*/ 2147483647 w 674"/>
                <a:gd name="T79" fmla="*/ 2147483647 h 667"/>
                <a:gd name="T80" fmla="*/ 2147483647 w 674"/>
                <a:gd name="T81" fmla="*/ 2147483647 h 667"/>
                <a:gd name="T82" fmla="*/ 2147483647 w 674"/>
                <a:gd name="T83" fmla="*/ 2147483647 h 667"/>
                <a:gd name="T84" fmla="*/ 2147483647 w 674"/>
                <a:gd name="T85" fmla="*/ 2147483647 h 667"/>
                <a:gd name="T86" fmla="*/ 2147483647 w 674"/>
                <a:gd name="T87" fmla="*/ 2147483647 h 667"/>
                <a:gd name="T88" fmla="*/ 2147483647 w 674"/>
                <a:gd name="T89" fmla="*/ 2147483647 h 667"/>
                <a:gd name="T90" fmla="*/ 2147483647 w 674"/>
                <a:gd name="T91" fmla="*/ 2147483647 h 667"/>
                <a:gd name="T92" fmla="*/ 2147483647 w 674"/>
                <a:gd name="T93" fmla="*/ 2147483647 h 667"/>
                <a:gd name="T94" fmla="*/ 2147483647 w 674"/>
                <a:gd name="T95" fmla="*/ 2147483647 h 667"/>
                <a:gd name="T96" fmla="*/ 2147483647 w 674"/>
                <a:gd name="T97" fmla="*/ 2147483647 h 667"/>
                <a:gd name="T98" fmla="*/ 2147483647 w 674"/>
                <a:gd name="T99" fmla="*/ 2147483647 h 6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4"/>
                <a:gd name="T151" fmla="*/ 0 h 667"/>
                <a:gd name="T152" fmla="*/ 674 w 674"/>
                <a:gd name="T153" fmla="*/ 667 h 6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4" h="667">
                  <a:moveTo>
                    <a:pt x="0" y="142"/>
                  </a:moveTo>
                  <a:lnTo>
                    <a:pt x="270" y="142"/>
                  </a:lnTo>
                  <a:lnTo>
                    <a:pt x="275" y="140"/>
                  </a:lnTo>
                  <a:lnTo>
                    <a:pt x="279" y="138"/>
                  </a:lnTo>
                  <a:lnTo>
                    <a:pt x="283" y="136"/>
                  </a:lnTo>
                  <a:lnTo>
                    <a:pt x="285" y="134"/>
                  </a:lnTo>
                  <a:lnTo>
                    <a:pt x="287" y="131"/>
                  </a:lnTo>
                  <a:lnTo>
                    <a:pt x="289" y="129"/>
                  </a:lnTo>
                  <a:lnTo>
                    <a:pt x="289" y="126"/>
                  </a:lnTo>
                  <a:lnTo>
                    <a:pt x="290" y="124"/>
                  </a:lnTo>
                  <a:lnTo>
                    <a:pt x="289" y="121"/>
                  </a:lnTo>
                  <a:lnTo>
                    <a:pt x="289" y="118"/>
                  </a:lnTo>
                  <a:lnTo>
                    <a:pt x="286" y="113"/>
                  </a:lnTo>
                  <a:lnTo>
                    <a:pt x="282" y="105"/>
                  </a:lnTo>
                  <a:lnTo>
                    <a:pt x="277" y="99"/>
                  </a:lnTo>
                  <a:lnTo>
                    <a:pt x="268" y="85"/>
                  </a:lnTo>
                  <a:lnTo>
                    <a:pt x="263" y="77"/>
                  </a:lnTo>
                  <a:lnTo>
                    <a:pt x="262" y="73"/>
                  </a:lnTo>
                  <a:lnTo>
                    <a:pt x="260" y="69"/>
                  </a:lnTo>
                  <a:lnTo>
                    <a:pt x="259" y="65"/>
                  </a:lnTo>
                  <a:lnTo>
                    <a:pt x="258" y="61"/>
                  </a:lnTo>
                  <a:lnTo>
                    <a:pt x="258" y="57"/>
                  </a:lnTo>
                  <a:lnTo>
                    <a:pt x="258" y="52"/>
                  </a:lnTo>
                  <a:lnTo>
                    <a:pt x="259" y="48"/>
                  </a:lnTo>
                  <a:lnTo>
                    <a:pt x="260" y="43"/>
                  </a:lnTo>
                  <a:lnTo>
                    <a:pt x="262" y="38"/>
                  </a:lnTo>
                  <a:lnTo>
                    <a:pt x="264" y="33"/>
                  </a:lnTo>
                  <a:lnTo>
                    <a:pt x="267" y="29"/>
                  </a:lnTo>
                  <a:lnTo>
                    <a:pt x="270" y="26"/>
                  </a:lnTo>
                  <a:lnTo>
                    <a:pt x="273" y="22"/>
                  </a:lnTo>
                  <a:lnTo>
                    <a:pt x="277" y="19"/>
                  </a:lnTo>
                  <a:lnTo>
                    <a:pt x="285" y="14"/>
                  </a:lnTo>
                  <a:lnTo>
                    <a:pt x="294" y="9"/>
                  </a:lnTo>
                  <a:lnTo>
                    <a:pt x="299" y="7"/>
                  </a:lnTo>
                  <a:lnTo>
                    <a:pt x="304" y="5"/>
                  </a:lnTo>
                  <a:lnTo>
                    <a:pt x="314" y="2"/>
                  </a:lnTo>
                  <a:lnTo>
                    <a:pt x="325" y="1"/>
                  </a:lnTo>
                  <a:lnTo>
                    <a:pt x="335" y="0"/>
                  </a:lnTo>
                  <a:lnTo>
                    <a:pt x="346" y="0"/>
                  </a:lnTo>
                  <a:lnTo>
                    <a:pt x="357" y="1"/>
                  </a:lnTo>
                  <a:lnTo>
                    <a:pt x="367" y="4"/>
                  </a:lnTo>
                  <a:lnTo>
                    <a:pt x="377" y="7"/>
                  </a:lnTo>
                  <a:lnTo>
                    <a:pt x="383" y="9"/>
                  </a:lnTo>
                  <a:lnTo>
                    <a:pt x="388" y="12"/>
                  </a:lnTo>
                  <a:lnTo>
                    <a:pt x="392" y="14"/>
                  </a:lnTo>
                  <a:lnTo>
                    <a:pt x="396" y="17"/>
                  </a:lnTo>
                  <a:lnTo>
                    <a:pt x="400" y="21"/>
                  </a:lnTo>
                  <a:lnTo>
                    <a:pt x="404" y="24"/>
                  </a:lnTo>
                  <a:lnTo>
                    <a:pt x="407" y="28"/>
                  </a:lnTo>
                  <a:lnTo>
                    <a:pt x="410" y="32"/>
                  </a:lnTo>
                  <a:lnTo>
                    <a:pt x="413" y="37"/>
                  </a:lnTo>
                  <a:lnTo>
                    <a:pt x="415" y="41"/>
                  </a:lnTo>
                  <a:lnTo>
                    <a:pt x="416" y="46"/>
                  </a:lnTo>
                  <a:lnTo>
                    <a:pt x="417" y="51"/>
                  </a:lnTo>
                  <a:lnTo>
                    <a:pt x="417" y="55"/>
                  </a:lnTo>
                  <a:lnTo>
                    <a:pt x="416" y="59"/>
                  </a:lnTo>
                  <a:lnTo>
                    <a:pt x="414" y="67"/>
                  </a:lnTo>
                  <a:lnTo>
                    <a:pt x="410" y="75"/>
                  </a:lnTo>
                  <a:lnTo>
                    <a:pt x="406" y="83"/>
                  </a:lnTo>
                  <a:lnTo>
                    <a:pt x="395" y="98"/>
                  </a:lnTo>
                  <a:lnTo>
                    <a:pt x="390" y="104"/>
                  </a:lnTo>
                  <a:lnTo>
                    <a:pt x="386" y="112"/>
                  </a:lnTo>
                  <a:lnTo>
                    <a:pt x="383" y="118"/>
                  </a:lnTo>
                  <a:lnTo>
                    <a:pt x="382" y="121"/>
                  </a:lnTo>
                  <a:lnTo>
                    <a:pt x="382" y="124"/>
                  </a:lnTo>
                  <a:lnTo>
                    <a:pt x="382" y="126"/>
                  </a:lnTo>
                  <a:lnTo>
                    <a:pt x="383" y="129"/>
                  </a:lnTo>
                  <a:lnTo>
                    <a:pt x="384" y="132"/>
                  </a:lnTo>
                  <a:lnTo>
                    <a:pt x="386" y="134"/>
                  </a:lnTo>
                  <a:lnTo>
                    <a:pt x="389" y="136"/>
                  </a:lnTo>
                  <a:lnTo>
                    <a:pt x="393" y="138"/>
                  </a:lnTo>
                  <a:lnTo>
                    <a:pt x="397" y="140"/>
                  </a:lnTo>
                  <a:lnTo>
                    <a:pt x="403" y="142"/>
                  </a:lnTo>
                  <a:lnTo>
                    <a:pt x="674" y="142"/>
                  </a:lnTo>
                  <a:lnTo>
                    <a:pt x="674" y="336"/>
                  </a:lnTo>
                  <a:lnTo>
                    <a:pt x="672" y="342"/>
                  </a:lnTo>
                  <a:lnTo>
                    <a:pt x="670" y="346"/>
                  </a:lnTo>
                  <a:lnTo>
                    <a:pt x="668" y="350"/>
                  </a:lnTo>
                  <a:lnTo>
                    <a:pt x="666" y="352"/>
                  </a:lnTo>
                  <a:lnTo>
                    <a:pt x="664" y="355"/>
                  </a:lnTo>
                  <a:lnTo>
                    <a:pt x="661" y="356"/>
                  </a:lnTo>
                  <a:lnTo>
                    <a:pt x="659" y="357"/>
                  </a:lnTo>
                  <a:lnTo>
                    <a:pt x="656" y="357"/>
                  </a:lnTo>
                  <a:lnTo>
                    <a:pt x="653" y="357"/>
                  </a:lnTo>
                  <a:lnTo>
                    <a:pt x="651" y="356"/>
                  </a:lnTo>
                  <a:lnTo>
                    <a:pt x="645" y="353"/>
                  </a:lnTo>
                  <a:lnTo>
                    <a:pt x="639" y="350"/>
                  </a:lnTo>
                  <a:lnTo>
                    <a:pt x="631" y="345"/>
                  </a:lnTo>
                  <a:lnTo>
                    <a:pt x="624" y="340"/>
                  </a:lnTo>
                  <a:lnTo>
                    <a:pt x="617" y="335"/>
                  </a:lnTo>
                  <a:lnTo>
                    <a:pt x="609" y="331"/>
                  </a:lnTo>
                  <a:lnTo>
                    <a:pt x="601" y="328"/>
                  </a:lnTo>
                  <a:lnTo>
                    <a:pt x="597" y="326"/>
                  </a:lnTo>
                  <a:lnTo>
                    <a:pt x="593" y="325"/>
                  </a:lnTo>
                  <a:lnTo>
                    <a:pt x="589" y="325"/>
                  </a:lnTo>
                  <a:lnTo>
                    <a:pt x="585" y="325"/>
                  </a:lnTo>
                  <a:lnTo>
                    <a:pt x="580" y="326"/>
                  </a:lnTo>
                  <a:lnTo>
                    <a:pt x="576" y="327"/>
                  </a:lnTo>
                  <a:lnTo>
                    <a:pt x="571" y="329"/>
                  </a:lnTo>
                  <a:lnTo>
                    <a:pt x="566" y="332"/>
                  </a:lnTo>
                  <a:lnTo>
                    <a:pt x="562" y="334"/>
                  </a:lnTo>
                  <a:lnTo>
                    <a:pt x="559" y="337"/>
                  </a:lnTo>
                  <a:lnTo>
                    <a:pt x="555" y="341"/>
                  </a:lnTo>
                  <a:lnTo>
                    <a:pt x="552" y="344"/>
                  </a:lnTo>
                  <a:lnTo>
                    <a:pt x="546" y="352"/>
                  </a:lnTo>
                  <a:lnTo>
                    <a:pt x="541" y="361"/>
                  </a:lnTo>
                  <a:lnTo>
                    <a:pt x="539" y="366"/>
                  </a:lnTo>
                  <a:lnTo>
                    <a:pt x="537" y="371"/>
                  </a:lnTo>
                  <a:lnTo>
                    <a:pt x="534" y="382"/>
                  </a:lnTo>
                  <a:lnTo>
                    <a:pt x="533" y="392"/>
                  </a:lnTo>
                  <a:lnTo>
                    <a:pt x="532" y="397"/>
                  </a:lnTo>
                  <a:lnTo>
                    <a:pt x="532" y="403"/>
                  </a:lnTo>
                  <a:lnTo>
                    <a:pt x="532" y="414"/>
                  </a:lnTo>
                  <a:lnTo>
                    <a:pt x="533" y="424"/>
                  </a:lnTo>
                  <a:lnTo>
                    <a:pt x="536" y="435"/>
                  </a:lnTo>
                  <a:lnTo>
                    <a:pt x="539" y="446"/>
                  </a:lnTo>
                  <a:lnTo>
                    <a:pt x="541" y="450"/>
                  </a:lnTo>
                  <a:lnTo>
                    <a:pt x="544" y="455"/>
                  </a:lnTo>
                  <a:lnTo>
                    <a:pt x="546" y="459"/>
                  </a:lnTo>
                  <a:lnTo>
                    <a:pt x="550" y="463"/>
                  </a:lnTo>
                  <a:lnTo>
                    <a:pt x="554" y="467"/>
                  </a:lnTo>
                  <a:lnTo>
                    <a:pt x="557" y="471"/>
                  </a:lnTo>
                  <a:lnTo>
                    <a:pt x="561" y="475"/>
                  </a:lnTo>
                  <a:lnTo>
                    <a:pt x="565" y="478"/>
                  </a:lnTo>
                  <a:lnTo>
                    <a:pt x="570" y="480"/>
                  </a:lnTo>
                  <a:lnTo>
                    <a:pt x="574" y="482"/>
                  </a:lnTo>
                  <a:lnTo>
                    <a:pt x="578" y="483"/>
                  </a:lnTo>
                  <a:lnTo>
                    <a:pt x="583" y="484"/>
                  </a:lnTo>
                  <a:lnTo>
                    <a:pt x="587" y="484"/>
                  </a:lnTo>
                  <a:lnTo>
                    <a:pt x="591" y="484"/>
                  </a:lnTo>
                  <a:lnTo>
                    <a:pt x="599" y="481"/>
                  </a:lnTo>
                  <a:lnTo>
                    <a:pt x="603" y="480"/>
                  </a:lnTo>
                  <a:lnTo>
                    <a:pt x="607" y="477"/>
                  </a:lnTo>
                  <a:lnTo>
                    <a:pt x="615" y="473"/>
                  </a:lnTo>
                  <a:lnTo>
                    <a:pt x="630" y="462"/>
                  </a:lnTo>
                  <a:lnTo>
                    <a:pt x="638" y="457"/>
                  </a:lnTo>
                  <a:lnTo>
                    <a:pt x="644" y="453"/>
                  </a:lnTo>
                  <a:lnTo>
                    <a:pt x="647" y="452"/>
                  </a:lnTo>
                  <a:lnTo>
                    <a:pt x="650" y="450"/>
                  </a:lnTo>
                  <a:lnTo>
                    <a:pt x="653" y="450"/>
                  </a:lnTo>
                  <a:lnTo>
                    <a:pt x="656" y="449"/>
                  </a:lnTo>
                  <a:lnTo>
                    <a:pt x="659" y="450"/>
                  </a:lnTo>
                  <a:lnTo>
                    <a:pt x="661" y="450"/>
                  </a:lnTo>
                  <a:lnTo>
                    <a:pt x="664" y="452"/>
                  </a:lnTo>
                  <a:lnTo>
                    <a:pt x="666" y="454"/>
                  </a:lnTo>
                  <a:lnTo>
                    <a:pt x="668" y="457"/>
                  </a:lnTo>
                  <a:lnTo>
                    <a:pt x="671" y="461"/>
                  </a:lnTo>
                  <a:lnTo>
                    <a:pt x="673" y="465"/>
                  </a:lnTo>
                  <a:lnTo>
                    <a:pt x="674" y="471"/>
                  </a:lnTo>
                  <a:lnTo>
                    <a:pt x="674" y="667"/>
                  </a:lnTo>
                  <a:lnTo>
                    <a:pt x="0" y="667"/>
                  </a:lnTo>
                  <a:lnTo>
                    <a:pt x="0" y="142"/>
                  </a:lnTo>
                  <a:close/>
                </a:path>
              </a:pathLst>
            </a:custGeom>
            <a:noFill/>
            <a:ln w="12700">
              <a:solidFill>
                <a:srgbClr val="008000"/>
              </a:solidFill>
              <a:round/>
              <a:headEnd/>
              <a:tailEnd/>
            </a:ln>
          </p:spPr>
          <p:txBody>
            <a:bodyPr/>
            <a:lstStyle/>
            <a:p>
              <a:endParaRPr lang="ru-RU"/>
            </a:p>
          </p:txBody>
        </p:sp>
        <p:sp>
          <p:nvSpPr>
            <p:cNvPr id="36870" name="Freeform 12"/>
            <p:cNvSpPr>
              <a:spLocks/>
            </p:cNvSpPr>
            <p:nvPr/>
          </p:nvSpPr>
          <p:spPr bwMode="auto">
            <a:xfrm>
              <a:off x="2162" y="2053"/>
              <a:ext cx="1777" cy="1633"/>
            </a:xfrm>
            <a:custGeom>
              <a:avLst/>
              <a:gdLst>
                <a:gd name="T0" fmla="*/ 2147483647 w 822"/>
                <a:gd name="T1" fmla="*/ 2147483647 h 667"/>
                <a:gd name="T2" fmla="*/ 2147483647 w 822"/>
                <a:gd name="T3" fmla="*/ 2147483647 h 667"/>
                <a:gd name="T4" fmla="*/ 2147483647 w 822"/>
                <a:gd name="T5" fmla="*/ 2147483647 h 667"/>
                <a:gd name="T6" fmla="*/ 2147483647 w 822"/>
                <a:gd name="T7" fmla="*/ 2147483647 h 667"/>
                <a:gd name="T8" fmla="*/ 2147483647 w 822"/>
                <a:gd name="T9" fmla="*/ 2147483647 h 667"/>
                <a:gd name="T10" fmla="*/ 2147483647 w 822"/>
                <a:gd name="T11" fmla="*/ 2147483647 h 667"/>
                <a:gd name="T12" fmla="*/ 2147483647 w 822"/>
                <a:gd name="T13" fmla="*/ 2147483647 h 667"/>
                <a:gd name="T14" fmla="*/ 2147483647 w 822"/>
                <a:gd name="T15" fmla="*/ 2147483647 h 667"/>
                <a:gd name="T16" fmla="*/ 2147483647 w 822"/>
                <a:gd name="T17" fmla="*/ 2147483647 h 667"/>
                <a:gd name="T18" fmla="*/ 2147483647 w 822"/>
                <a:gd name="T19" fmla="*/ 2147483647 h 667"/>
                <a:gd name="T20" fmla="*/ 2147483647 w 822"/>
                <a:gd name="T21" fmla="*/ 2147483647 h 667"/>
                <a:gd name="T22" fmla="*/ 2147483647 w 822"/>
                <a:gd name="T23" fmla="*/ 2147483647 h 667"/>
                <a:gd name="T24" fmla="*/ 2147483647 w 822"/>
                <a:gd name="T25" fmla="*/ 2147483647 h 667"/>
                <a:gd name="T26" fmla="*/ 2147483647 w 822"/>
                <a:gd name="T27" fmla="*/ 2147483647 h 667"/>
                <a:gd name="T28" fmla="*/ 2147483647 w 822"/>
                <a:gd name="T29" fmla="*/ 2147483647 h 667"/>
                <a:gd name="T30" fmla="*/ 2147483647 w 822"/>
                <a:gd name="T31" fmla="*/ 2147483647 h 667"/>
                <a:gd name="T32" fmla="*/ 2147483647 w 822"/>
                <a:gd name="T33" fmla="*/ 2147483647 h 667"/>
                <a:gd name="T34" fmla="*/ 2147483647 w 822"/>
                <a:gd name="T35" fmla="*/ 2147483647 h 667"/>
                <a:gd name="T36" fmla="*/ 2147483647 w 822"/>
                <a:gd name="T37" fmla="*/ 2147483647 h 667"/>
                <a:gd name="T38" fmla="*/ 2147483647 w 822"/>
                <a:gd name="T39" fmla="*/ 0 h 667"/>
                <a:gd name="T40" fmla="*/ 2147483647 w 822"/>
                <a:gd name="T41" fmla="*/ 2147483647 h 667"/>
                <a:gd name="T42" fmla="*/ 2147483647 w 822"/>
                <a:gd name="T43" fmla="*/ 2147483647 h 667"/>
                <a:gd name="T44" fmla="*/ 2147483647 w 822"/>
                <a:gd name="T45" fmla="*/ 2147483647 h 667"/>
                <a:gd name="T46" fmla="*/ 2147483647 w 822"/>
                <a:gd name="T47" fmla="*/ 2147483647 h 667"/>
                <a:gd name="T48" fmla="*/ 2147483647 w 822"/>
                <a:gd name="T49" fmla="*/ 2147483647 h 667"/>
                <a:gd name="T50" fmla="*/ 2147483647 w 822"/>
                <a:gd name="T51" fmla="*/ 2147483647 h 667"/>
                <a:gd name="T52" fmla="*/ 2147483647 w 822"/>
                <a:gd name="T53" fmla="*/ 2147483647 h 667"/>
                <a:gd name="T54" fmla="*/ 2147483647 w 822"/>
                <a:gd name="T55" fmla="*/ 2147483647 h 667"/>
                <a:gd name="T56" fmla="*/ 2147483647 w 822"/>
                <a:gd name="T57" fmla="*/ 2147483647 h 667"/>
                <a:gd name="T58" fmla="*/ 2147483647 w 822"/>
                <a:gd name="T59" fmla="*/ 2147483647 h 667"/>
                <a:gd name="T60" fmla="*/ 2147483647 w 822"/>
                <a:gd name="T61" fmla="*/ 2147483647 h 667"/>
                <a:gd name="T62" fmla="*/ 2147483647 w 822"/>
                <a:gd name="T63" fmla="*/ 2147483647 h 667"/>
                <a:gd name="T64" fmla="*/ 2147483647 w 822"/>
                <a:gd name="T65" fmla="*/ 2147483647 h 667"/>
                <a:gd name="T66" fmla="*/ 2147483647 w 822"/>
                <a:gd name="T67" fmla="*/ 2147483647 h 667"/>
                <a:gd name="T68" fmla="*/ 2147483647 w 822"/>
                <a:gd name="T69" fmla="*/ 2147483647 h 667"/>
                <a:gd name="T70" fmla="*/ 2147483647 w 822"/>
                <a:gd name="T71" fmla="*/ 2147483647 h 667"/>
                <a:gd name="T72" fmla="*/ 2147483647 w 822"/>
                <a:gd name="T73" fmla="*/ 2147483647 h 667"/>
                <a:gd name="T74" fmla="*/ 2147483647 w 822"/>
                <a:gd name="T75" fmla="*/ 2147483647 h 667"/>
                <a:gd name="T76" fmla="*/ 2147483647 w 822"/>
                <a:gd name="T77" fmla="*/ 2147483647 h 667"/>
                <a:gd name="T78" fmla="*/ 2147483647 w 822"/>
                <a:gd name="T79" fmla="*/ 2147483647 h 667"/>
                <a:gd name="T80" fmla="*/ 2147483647 w 822"/>
                <a:gd name="T81" fmla="*/ 2147483647 h 667"/>
                <a:gd name="T82" fmla="*/ 2147483647 w 822"/>
                <a:gd name="T83" fmla="*/ 2147483647 h 667"/>
                <a:gd name="T84" fmla="*/ 2147483647 w 822"/>
                <a:gd name="T85" fmla="*/ 2147483647 h 667"/>
                <a:gd name="T86" fmla="*/ 2147483647 w 822"/>
                <a:gd name="T87" fmla="*/ 2147483647 h 667"/>
                <a:gd name="T88" fmla="*/ 2147483647 w 822"/>
                <a:gd name="T89" fmla="*/ 2147483647 h 667"/>
                <a:gd name="T90" fmla="*/ 2147483647 w 822"/>
                <a:gd name="T91" fmla="*/ 2147483647 h 667"/>
                <a:gd name="T92" fmla="*/ 2147483647 w 822"/>
                <a:gd name="T93" fmla="*/ 2147483647 h 667"/>
                <a:gd name="T94" fmla="*/ 2147483647 w 822"/>
                <a:gd name="T95" fmla="*/ 2147483647 h 667"/>
                <a:gd name="T96" fmla="*/ 2147483647 w 822"/>
                <a:gd name="T97" fmla="*/ 2147483647 h 6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667"/>
                <a:gd name="T149" fmla="*/ 822 w 822"/>
                <a:gd name="T150" fmla="*/ 667 h 6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667">
                  <a:moveTo>
                    <a:pt x="35" y="332"/>
                  </a:moveTo>
                  <a:lnTo>
                    <a:pt x="39" y="329"/>
                  </a:lnTo>
                  <a:lnTo>
                    <a:pt x="44" y="327"/>
                  </a:lnTo>
                  <a:lnTo>
                    <a:pt x="48" y="326"/>
                  </a:lnTo>
                  <a:lnTo>
                    <a:pt x="53" y="325"/>
                  </a:lnTo>
                  <a:lnTo>
                    <a:pt x="57" y="325"/>
                  </a:lnTo>
                  <a:lnTo>
                    <a:pt x="61" y="325"/>
                  </a:lnTo>
                  <a:lnTo>
                    <a:pt x="66" y="326"/>
                  </a:lnTo>
                  <a:lnTo>
                    <a:pt x="70" y="327"/>
                  </a:lnTo>
                  <a:lnTo>
                    <a:pt x="77" y="331"/>
                  </a:lnTo>
                  <a:lnTo>
                    <a:pt x="85" y="335"/>
                  </a:lnTo>
                  <a:lnTo>
                    <a:pt x="92" y="340"/>
                  </a:lnTo>
                  <a:lnTo>
                    <a:pt x="99" y="345"/>
                  </a:lnTo>
                  <a:lnTo>
                    <a:pt x="107" y="349"/>
                  </a:lnTo>
                  <a:lnTo>
                    <a:pt x="113" y="353"/>
                  </a:lnTo>
                  <a:lnTo>
                    <a:pt x="119" y="356"/>
                  </a:lnTo>
                  <a:lnTo>
                    <a:pt x="121" y="357"/>
                  </a:lnTo>
                  <a:lnTo>
                    <a:pt x="124" y="357"/>
                  </a:lnTo>
                  <a:lnTo>
                    <a:pt x="129" y="356"/>
                  </a:lnTo>
                  <a:lnTo>
                    <a:pt x="132" y="355"/>
                  </a:lnTo>
                  <a:lnTo>
                    <a:pt x="134" y="353"/>
                  </a:lnTo>
                  <a:lnTo>
                    <a:pt x="136" y="350"/>
                  </a:lnTo>
                  <a:lnTo>
                    <a:pt x="138" y="347"/>
                  </a:lnTo>
                  <a:lnTo>
                    <a:pt x="140" y="343"/>
                  </a:lnTo>
                  <a:lnTo>
                    <a:pt x="142" y="338"/>
                  </a:lnTo>
                  <a:lnTo>
                    <a:pt x="142" y="142"/>
                  </a:lnTo>
                  <a:lnTo>
                    <a:pt x="414" y="142"/>
                  </a:lnTo>
                  <a:lnTo>
                    <a:pt x="421" y="139"/>
                  </a:lnTo>
                  <a:lnTo>
                    <a:pt x="426" y="137"/>
                  </a:lnTo>
                  <a:lnTo>
                    <a:pt x="430" y="134"/>
                  </a:lnTo>
                  <a:lnTo>
                    <a:pt x="432" y="130"/>
                  </a:lnTo>
                  <a:lnTo>
                    <a:pt x="434" y="127"/>
                  </a:lnTo>
                  <a:lnTo>
                    <a:pt x="435" y="123"/>
                  </a:lnTo>
                  <a:lnTo>
                    <a:pt x="434" y="120"/>
                  </a:lnTo>
                  <a:lnTo>
                    <a:pt x="433" y="116"/>
                  </a:lnTo>
                  <a:lnTo>
                    <a:pt x="429" y="108"/>
                  </a:lnTo>
                  <a:lnTo>
                    <a:pt x="424" y="100"/>
                  </a:lnTo>
                  <a:lnTo>
                    <a:pt x="418" y="92"/>
                  </a:lnTo>
                  <a:lnTo>
                    <a:pt x="413" y="84"/>
                  </a:lnTo>
                  <a:lnTo>
                    <a:pt x="409" y="77"/>
                  </a:lnTo>
                  <a:lnTo>
                    <a:pt x="406" y="71"/>
                  </a:lnTo>
                  <a:lnTo>
                    <a:pt x="405" y="67"/>
                  </a:lnTo>
                  <a:lnTo>
                    <a:pt x="404" y="64"/>
                  </a:lnTo>
                  <a:lnTo>
                    <a:pt x="403" y="58"/>
                  </a:lnTo>
                  <a:lnTo>
                    <a:pt x="403" y="52"/>
                  </a:lnTo>
                  <a:lnTo>
                    <a:pt x="404" y="46"/>
                  </a:lnTo>
                  <a:lnTo>
                    <a:pt x="406" y="39"/>
                  </a:lnTo>
                  <a:lnTo>
                    <a:pt x="408" y="34"/>
                  </a:lnTo>
                  <a:lnTo>
                    <a:pt x="411" y="29"/>
                  </a:lnTo>
                  <a:lnTo>
                    <a:pt x="415" y="25"/>
                  </a:lnTo>
                  <a:lnTo>
                    <a:pt x="419" y="21"/>
                  </a:lnTo>
                  <a:lnTo>
                    <a:pt x="424" y="17"/>
                  </a:lnTo>
                  <a:lnTo>
                    <a:pt x="430" y="13"/>
                  </a:lnTo>
                  <a:lnTo>
                    <a:pt x="435" y="10"/>
                  </a:lnTo>
                  <a:lnTo>
                    <a:pt x="443" y="7"/>
                  </a:lnTo>
                  <a:lnTo>
                    <a:pt x="449" y="5"/>
                  </a:lnTo>
                  <a:lnTo>
                    <a:pt x="456" y="3"/>
                  </a:lnTo>
                  <a:lnTo>
                    <a:pt x="463" y="1"/>
                  </a:lnTo>
                  <a:lnTo>
                    <a:pt x="470" y="0"/>
                  </a:lnTo>
                  <a:lnTo>
                    <a:pt x="477" y="0"/>
                  </a:lnTo>
                  <a:lnTo>
                    <a:pt x="485" y="0"/>
                  </a:lnTo>
                  <a:lnTo>
                    <a:pt x="492" y="0"/>
                  </a:lnTo>
                  <a:lnTo>
                    <a:pt x="499" y="1"/>
                  </a:lnTo>
                  <a:lnTo>
                    <a:pt x="506" y="2"/>
                  </a:lnTo>
                  <a:lnTo>
                    <a:pt x="513" y="4"/>
                  </a:lnTo>
                  <a:lnTo>
                    <a:pt x="520" y="6"/>
                  </a:lnTo>
                  <a:lnTo>
                    <a:pt x="525" y="8"/>
                  </a:lnTo>
                  <a:lnTo>
                    <a:pt x="528" y="9"/>
                  </a:lnTo>
                  <a:lnTo>
                    <a:pt x="534" y="13"/>
                  </a:lnTo>
                  <a:lnTo>
                    <a:pt x="540" y="17"/>
                  </a:lnTo>
                  <a:lnTo>
                    <a:pt x="545" y="21"/>
                  </a:lnTo>
                  <a:lnTo>
                    <a:pt x="548" y="24"/>
                  </a:lnTo>
                  <a:lnTo>
                    <a:pt x="550" y="26"/>
                  </a:lnTo>
                  <a:lnTo>
                    <a:pt x="555" y="32"/>
                  </a:lnTo>
                  <a:lnTo>
                    <a:pt x="558" y="37"/>
                  </a:lnTo>
                  <a:lnTo>
                    <a:pt x="560" y="42"/>
                  </a:lnTo>
                  <a:lnTo>
                    <a:pt x="561" y="48"/>
                  </a:lnTo>
                  <a:lnTo>
                    <a:pt x="561" y="55"/>
                  </a:lnTo>
                  <a:lnTo>
                    <a:pt x="560" y="61"/>
                  </a:lnTo>
                  <a:lnTo>
                    <a:pt x="559" y="64"/>
                  </a:lnTo>
                  <a:lnTo>
                    <a:pt x="558" y="68"/>
                  </a:lnTo>
                  <a:lnTo>
                    <a:pt x="554" y="75"/>
                  </a:lnTo>
                  <a:lnTo>
                    <a:pt x="552" y="79"/>
                  </a:lnTo>
                  <a:lnTo>
                    <a:pt x="550" y="83"/>
                  </a:lnTo>
                  <a:lnTo>
                    <a:pt x="540" y="96"/>
                  </a:lnTo>
                  <a:lnTo>
                    <a:pt x="534" y="106"/>
                  </a:lnTo>
                  <a:lnTo>
                    <a:pt x="531" y="111"/>
                  </a:lnTo>
                  <a:lnTo>
                    <a:pt x="529" y="115"/>
                  </a:lnTo>
                  <a:lnTo>
                    <a:pt x="527" y="119"/>
                  </a:lnTo>
                  <a:lnTo>
                    <a:pt x="527" y="123"/>
                  </a:lnTo>
                  <a:lnTo>
                    <a:pt x="527" y="127"/>
                  </a:lnTo>
                  <a:lnTo>
                    <a:pt x="527" y="129"/>
                  </a:lnTo>
                  <a:lnTo>
                    <a:pt x="528" y="130"/>
                  </a:lnTo>
                  <a:lnTo>
                    <a:pt x="530" y="132"/>
                  </a:lnTo>
                  <a:lnTo>
                    <a:pt x="531" y="134"/>
                  </a:lnTo>
                  <a:lnTo>
                    <a:pt x="535" y="137"/>
                  </a:lnTo>
                  <a:lnTo>
                    <a:pt x="538" y="138"/>
                  </a:lnTo>
                  <a:lnTo>
                    <a:pt x="541" y="140"/>
                  </a:lnTo>
                  <a:lnTo>
                    <a:pt x="548" y="142"/>
                  </a:lnTo>
                  <a:lnTo>
                    <a:pt x="822" y="142"/>
                  </a:lnTo>
                  <a:lnTo>
                    <a:pt x="822" y="667"/>
                  </a:lnTo>
                  <a:lnTo>
                    <a:pt x="142" y="667"/>
                  </a:lnTo>
                  <a:lnTo>
                    <a:pt x="142" y="470"/>
                  </a:lnTo>
                  <a:lnTo>
                    <a:pt x="138" y="460"/>
                  </a:lnTo>
                  <a:lnTo>
                    <a:pt x="136" y="456"/>
                  </a:lnTo>
                  <a:lnTo>
                    <a:pt x="134" y="454"/>
                  </a:lnTo>
                  <a:lnTo>
                    <a:pt x="132" y="451"/>
                  </a:lnTo>
                  <a:lnTo>
                    <a:pt x="129" y="450"/>
                  </a:lnTo>
                  <a:lnTo>
                    <a:pt x="127" y="449"/>
                  </a:lnTo>
                  <a:lnTo>
                    <a:pt x="124" y="449"/>
                  </a:lnTo>
                  <a:lnTo>
                    <a:pt x="121" y="450"/>
                  </a:lnTo>
                  <a:lnTo>
                    <a:pt x="118" y="451"/>
                  </a:lnTo>
                  <a:lnTo>
                    <a:pt x="112" y="454"/>
                  </a:lnTo>
                  <a:lnTo>
                    <a:pt x="106" y="458"/>
                  </a:lnTo>
                  <a:lnTo>
                    <a:pt x="98" y="463"/>
                  </a:lnTo>
                  <a:lnTo>
                    <a:pt x="83" y="473"/>
                  </a:lnTo>
                  <a:lnTo>
                    <a:pt x="75" y="478"/>
                  </a:lnTo>
                  <a:lnTo>
                    <a:pt x="72" y="480"/>
                  </a:lnTo>
                  <a:lnTo>
                    <a:pt x="68" y="481"/>
                  </a:lnTo>
                  <a:lnTo>
                    <a:pt x="59" y="484"/>
                  </a:lnTo>
                  <a:lnTo>
                    <a:pt x="55" y="484"/>
                  </a:lnTo>
                  <a:lnTo>
                    <a:pt x="51" y="484"/>
                  </a:lnTo>
                  <a:lnTo>
                    <a:pt x="47" y="483"/>
                  </a:lnTo>
                  <a:lnTo>
                    <a:pt x="42" y="482"/>
                  </a:lnTo>
                  <a:lnTo>
                    <a:pt x="38" y="480"/>
                  </a:lnTo>
                  <a:lnTo>
                    <a:pt x="34" y="478"/>
                  </a:lnTo>
                  <a:lnTo>
                    <a:pt x="26" y="471"/>
                  </a:lnTo>
                  <a:lnTo>
                    <a:pt x="22" y="467"/>
                  </a:lnTo>
                  <a:lnTo>
                    <a:pt x="19" y="463"/>
                  </a:lnTo>
                  <a:lnTo>
                    <a:pt x="12" y="455"/>
                  </a:lnTo>
                  <a:lnTo>
                    <a:pt x="10" y="450"/>
                  </a:lnTo>
                  <a:lnTo>
                    <a:pt x="8" y="446"/>
                  </a:lnTo>
                  <a:lnTo>
                    <a:pt x="4" y="435"/>
                  </a:lnTo>
                  <a:lnTo>
                    <a:pt x="3" y="429"/>
                  </a:lnTo>
                  <a:lnTo>
                    <a:pt x="2" y="424"/>
                  </a:lnTo>
                  <a:lnTo>
                    <a:pt x="1" y="414"/>
                  </a:lnTo>
                  <a:lnTo>
                    <a:pt x="0" y="403"/>
                  </a:lnTo>
                  <a:lnTo>
                    <a:pt x="1" y="392"/>
                  </a:lnTo>
                  <a:lnTo>
                    <a:pt x="3" y="382"/>
                  </a:lnTo>
                  <a:lnTo>
                    <a:pt x="6" y="371"/>
                  </a:lnTo>
                  <a:lnTo>
                    <a:pt x="7" y="366"/>
                  </a:lnTo>
                  <a:lnTo>
                    <a:pt x="9" y="361"/>
                  </a:lnTo>
                  <a:lnTo>
                    <a:pt x="14" y="352"/>
                  </a:lnTo>
                  <a:lnTo>
                    <a:pt x="18" y="348"/>
                  </a:lnTo>
                  <a:lnTo>
                    <a:pt x="21" y="344"/>
                  </a:lnTo>
                  <a:lnTo>
                    <a:pt x="27" y="337"/>
                  </a:lnTo>
                  <a:lnTo>
                    <a:pt x="31" y="334"/>
                  </a:lnTo>
                  <a:lnTo>
                    <a:pt x="35" y="332"/>
                  </a:lnTo>
                  <a:close/>
                </a:path>
              </a:pathLst>
            </a:custGeom>
            <a:solidFill>
              <a:schemeClr val="bg1"/>
            </a:solidFill>
            <a:ln w="12700">
              <a:solidFill>
                <a:srgbClr val="008000"/>
              </a:solidFill>
              <a:round/>
              <a:headEnd/>
              <a:tailEnd/>
            </a:ln>
          </p:spPr>
          <p:txBody>
            <a:bodyPr/>
            <a:lstStyle/>
            <a:p>
              <a:endParaRPr lang="ru-RU"/>
            </a:p>
          </p:txBody>
        </p:sp>
        <p:sp>
          <p:nvSpPr>
            <p:cNvPr id="2499597" name="Text Box 13"/>
            <p:cNvSpPr txBox="1">
              <a:spLocks noChangeArrowheads="1"/>
            </p:cNvSpPr>
            <p:nvPr/>
          </p:nvSpPr>
          <p:spPr bwMode="auto">
            <a:xfrm>
              <a:off x="2319" y="3747"/>
              <a:ext cx="2728" cy="696"/>
            </a:xfrm>
            <a:prstGeom prst="rect">
              <a:avLst/>
            </a:prstGeom>
            <a:noFill/>
            <a:ln w="9525" algn="ctr">
              <a:noFill/>
              <a:miter lim="800000"/>
              <a:headEnd/>
              <a:tailEnd/>
            </a:ln>
            <a:effectLst/>
          </p:spPr>
          <p:txBody>
            <a:bodyPr>
              <a:spAutoFit/>
            </a:bodyPr>
            <a:lstStyle/>
            <a:p>
              <a:pPr>
                <a:spcBef>
                  <a:spcPct val="50000"/>
                </a:spcBef>
                <a:defRPr/>
              </a:pPr>
              <a:r>
                <a:rPr kumimoji="1" lang="ru-RU" altLang="zh-CN" sz="2000">
                  <a:effectLst>
                    <a:outerShdw blurRad="38100" dist="38100" dir="2700000" algn="tl">
                      <a:srgbClr val="FFFFFF"/>
                    </a:outerShdw>
                  </a:effectLst>
                </a:rPr>
                <a:t>   Сбалансированное питание</a:t>
              </a:r>
              <a:endParaRPr kumimoji="1" lang="en-US" altLang="zh-CN" sz="2000">
                <a:effectLst>
                  <a:outerShdw blurRad="38100" dist="38100" dir="2700000" algn="tl">
                    <a:srgbClr val="FFFFFF"/>
                  </a:outerShdw>
                </a:effectLst>
              </a:endParaRPr>
            </a:p>
          </p:txBody>
        </p:sp>
        <p:sp>
          <p:nvSpPr>
            <p:cNvPr id="36872" name="Freeform 6"/>
            <p:cNvSpPr>
              <a:spLocks/>
            </p:cNvSpPr>
            <p:nvPr/>
          </p:nvSpPr>
          <p:spPr bwMode="auto">
            <a:xfrm>
              <a:off x="930" y="1071"/>
              <a:ext cx="1542" cy="1332"/>
            </a:xfrm>
            <a:custGeom>
              <a:avLst/>
              <a:gdLst>
                <a:gd name="T0" fmla="*/ 2147483647 w 674"/>
                <a:gd name="T1" fmla="*/ 2147483647 h 525"/>
                <a:gd name="T2" fmla="*/ 2147483647 w 674"/>
                <a:gd name="T3" fmla="*/ 2147483647 h 525"/>
                <a:gd name="T4" fmla="*/ 2147483647 w 674"/>
                <a:gd name="T5" fmla="*/ 2147483647 h 525"/>
                <a:gd name="T6" fmla="*/ 2147483647 w 674"/>
                <a:gd name="T7" fmla="*/ 2147483647 h 525"/>
                <a:gd name="T8" fmla="*/ 2147483647 w 674"/>
                <a:gd name="T9" fmla="*/ 2147483647 h 525"/>
                <a:gd name="T10" fmla="*/ 2147483647 w 674"/>
                <a:gd name="T11" fmla="*/ 2147483647 h 525"/>
                <a:gd name="T12" fmla="*/ 2147483647 w 674"/>
                <a:gd name="T13" fmla="*/ 2147483647 h 525"/>
                <a:gd name="T14" fmla="*/ 2147483647 w 674"/>
                <a:gd name="T15" fmla="*/ 2147483647 h 525"/>
                <a:gd name="T16" fmla="*/ 2147483647 w 674"/>
                <a:gd name="T17" fmla="*/ 2147483647 h 525"/>
                <a:gd name="T18" fmla="*/ 2147483647 w 674"/>
                <a:gd name="T19" fmla="*/ 2147483647 h 525"/>
                <a:gd name="T20" fmla="*/ 2147483647 w 674"/>
                <a:gd name="T21" fmla="*/ 2147483647 h 525"/>
                <a:gd name="T22" fmla="*/ 2147483647 w 674"/>
                <a:gd name="T23" fmla="*/ 2147483647 h 525"/>
                <a:gd name="T24" fmla="*/ 2147483647 w 674"/>
                <a:gd name="T25" fmla="*/ 2147483647 h 525"/>
                <a:gd name="T26" fmla="*/ 2147483647 w 674"/>
                <a:gd name="T27" fmla="*/ 2147483647 h 525"/>
                <a:gd name="T28" fmla="*/ 2147483647 w 674"/>
                <a:gd name="T29" fmla="*/ 2147483647 h 525"/>
                <a:gd name="T30" fmla="*/ 2147483647 w 674"/>
                <a:gd name="T31" fmla="*/ 2147483647 h 525"/>
                <a:gd name="T32" fmla="*/ 2147483647 w 674"/>
                <a:gd name="T33" fmla="*/ 2147483647 h 525"/>
                <a:gd name="T34" fmla="*/ 2147483647 w 674"/>
                <a:gd name="T35" fmla="*/ 2147483647 h 525"/>
                <a:gd name="T36" fmla="*/ 2147483647 w 674"/>
                <a:gd name="T37" fmla="*/ 2147483647 h 525"/>
                <a:gd name="T38" fmla="*/ 2147483647 w 674"/>
                <a:gd name="T39" fmla="*/ 2147483647 h 525"/>
                <a:gd name="T40" fmla="*/ 2147483647 w 674"/>
                <a:gd name="T41" fmla="*/ 2147483647 h 525"/>
                <a:gd name="T42" fmla="*/ 2147483647 w 674"/>
                <a:gd name="T43" fmla="*/ 2147483647 h 525"/>
                <a:gd name="T44" fmla="*/ 2147483647 w 674"/>
                <a:gd name="T45" fmla="*/ 2147483647 h 525"/>
                <a:gd name="T46" fmla="*/ 2147483647 w 674"/>
                <a:gd name="T47" fmla="*/ 2147483647 h 525"/>
                <a:gd name="T48" fmla="*/ 2147483647 w 674"/>
                <a:gd name="T49" fmla="*/ 2147483647 h 525"/>
                <a:gd name="T50" fmla="*/ 2147483647 w 674"/>
                <a:gd name="T51" fmla="*/ 2147483647 h 525"/>
                <a:gd name="T52" fmla="*/ 2147483647 w 674"/>
                <a:gd name="T53" fmla="*/ 2147483647 h 525"/>
                <a:gd name="T54" fmla="*/ 2147483647 w 674"/>
                <a:gd name="T55" fmla="*/ 2147483647 h 525"/>
                <a:gd name="T56" fmla="*/ 2147483647 w 674"/>
                <a:gd name="T57" fmla="*/ 2147483647 h 525"/>
                <a:gd name="T58" fmla="*/ 2147483647 w 674"/>
                <a:gd name="T59" fmla="*/ 2147483647 h 525"/>
                <a:gd name="T60" fmla="*/ 2147483647 w 674"/>
                <a:gd name="T61" fmla="*/ 2147483647 h 525"/>
                <a:gd name="T62" fmla="*/ 2147483647 w 674"/>
                <a:gd name="T63" fmla="*/ 2147483647 h 525"/>
                <a:gd name="T64" fmla="*/ 2147483647 w 674"/>
                <a:gd name="T65" fmla="*/ 2147483647 h 525"/>
                <a:gd name="T66" fmla="*/ 2147483647 w 674"/>
                <a:gd name="T67" fmla="*/ 2147483647 h 525"/>
                <a:gd name="T68" fmla="*/ 2147483647 w 674"/>
                <a:gd name="T69" fmla="*/ 2147483647 h 525"/>
                <a:gd name="T70" fmla="*/ 2147483647 w 674"/>
                <a:gd name="T71" fmla="*/ 2147483647 h 525"/>
                <a:gd name="T72" fmla="*/ 2147483647 w 674"/>
                <a:gd name="T73" fmla="*/ 2147483647 h 525"/>
                <a:gd name="T74" fmla="*/ 2147483647 w 674"/>
                <a:gd name="T75" fmla="*/ 2147483647 h 525"/>
                <a:gd name="T76" fmla="*/ 2147483647 w 674"/>
                <a:gd name="T77" fmla="*/ 2147483647 h 525"/>
                <a:gd name="T78" fmla="*/ 2147483647 w 674"/>
                <a:gd name="T79" fmla="*/ 2147483647 h 525"/>
                <a:gd name="T80" fmla="*/ 2147483647 w 674"/>
                <a:gd name="T81" fmla="*/ 2147483647 h 525"/>
                <a:gd name="T82" fmla="*/ 2147483647 w 674"/>
                <a:gd name="T83" fmla="*/ 2147483647 h 525"/>
                <a:gd name="T84" fmla="*/ 2147483647 w 674"/>
                <a:gd name="T85" fmla="*/ 2147483647 h 525"/>
                <a:gd name="T86" fmla="*/ 2147483647 w 674"/>
                <a:gd name="T87" fmla="*/ 2147483647 h 525"/>
                <a:gd name="T88" fmla="*/ 2147483647 w 674"/>
                <a:gd name="T89" fmla="*/ 2147483647 h 525"/>
                <a:gd name="T90" fmla="*/ 2147483647 w 674"/>
                <a:gd name="T91" fmla="*/ 2147483647 h 525"/>
                <a:gd name="T92" fmla="*/ 2147483647 w 674"/>
                <a:gd name="T93" fmla="*/ 2147483647 h 525"/>
                <a:gd name="T94" fmla="*/ 2147483647 w 674"/>
                <a:gd name="T95" fmla="*/ 2147483647 h 525"/>
                <a:gd name="T96" fmla="*/ 2147483647 w 674"/>
                <a:gd name="T97" fmla="*/ 2147483647 h 5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4"/>
                <a:gd name="T148" fmla="*/ 0 h 525"/>
                <a:gd name="T149" fmla="*/ 674 w 674"/>
                <a:gd name="T150" fmla="*/ 525 h 5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4" h="525">
                  <a:moveTo>
                    <a:pt x="0" y="0"/>
                  </a:moveTo>
                  <a:lnTo>
                    <a:pt x="674" y="0"/>
                  </a:lnTo>
                  <a:lnTo>
                    <a:pt x="674" y="196"/>
                  </a:lnTo>
                  <a:lnTo>
                    <a:pt x="672" y="201"/>
                  </a:lnTo>
                  <a:lnTo>
                    <a:pt x="670" y="205"/>
                  </a:lnTo>
                  <a:lnTo>
                    <a:pt x="668" y="208"/>
                  </a:lnTo>
                  <a:lnTo>
                    <a:pt x="666" y="211"/>
                  </a:lnTo>
                  <a:lnTo>
                    <a:pt x="664" y="213"/>
                  </a:lnTo>
                  <a:lnTo>
                    <a:pt x="661" y="214"/>
                  </a:lnTo>
                  <a:lnTo>
                    <a:pt x="659" y="215"/>
                  </a:lnTo>
                  <a:lnTo>
                    <a:pt x="656" y="215"/>
                  </a:lnTo>
                  <a:lnTo>
                    <a:pt x="653" y="215"/>
                  </a:lnTo>
                  <a:lnTo>
                    <a:pt x="651" y="214"/>
                  </a:lnTo>
                  <a:lnTo>
                    <a:pt x="645" y="211"/>
                  </a:lnTo>
                  <a:lnTo>
                    <a:pt x="639" y="207"/>
                  </a:lnTo>
                  <a:lnTo>
                    <a:pt x="631" y="203"/>
                  </a:lnTo>
                  <a:lnTo>
                    <a:pt x="617" y="193"/>
                  </a:lnTo>
                  <a:lnTo>
                    <a:pt x="609" y="189"/>
                  </a:lnTo>
                  <a:lnTo>
                    <a:pt x="606" y="187"/>
                  </a:lnTo>
                  <a:lnTo>
                    <a:pt x="602" y="185"/>
                  </a:lnTo>
                  <a:lnTo>
                    <a:pt x="598" y="184"/>
                  </a:lnTo>
                  <a:lnTo>
                    <a:pt x="593" y="183"/>
                  </a:lnTo>
                  <a:lnTo>
                    <a:pt x="589" y="183"/>
                  </a:lnTo>
                  <a:lnTo>
                    <a:pt x="585" y="183"/>
                  </a:lnTo>
                  <a:lnTo>
                    <a:pt x="580" y="184"/>
                  </a:lnTo>
                  <a:lnTo>
                    <a:pt x="576" y="185"/>
                  </a:lnTo>
                  <a:lnTo>
                    <a:pt x="571" y="187"/>
                  </a:lnTo>
                  <a:lnTo>
                    <a:pt x="567" y="190"/>
                  </a:lnTo>
                  <a:lnTo>
                    <a:pt x="563" y="192"/>
                  </a:lnTo>
                  <a:lnTo>
                    <a:pt x="559" y="195"/>
                  </a:lnTo>
                  <a:lnTo>
                    <a:pt x="556" y="199"/>
                  </a:lnTo>
                  <a:lnTo>
                    <a:pt x="553" y="202"/>
                  </a:lnTo>
                  <a:lnTo>
                    <a:pt x="546" y="210"/>
                  </a:lnTo>
                  <a:lnTo>
                    <a:pt x="541" y="219"/>
                  </a:lnTo>
                  <a:lnTo>
                    <a:pt x="539" y="224"/>
                  </a:lnTo>
                  <a:lnTo>
                    <a:pt x="538" y="229"/>
                  </a:lnTo>
                  <a:lnTo>
                    <a:pt x="535" y="240"/>
                  </a:lnTo>
                  <a:lnTo>
                    <a:pt x="533" y="250"/>
                  </a:lnTo>
                  <a:lnTo>
                    <a:pt x="532" y="255"/>
                  </a:lnTo>
                  <a:lnTo>
                    <a:pt x="532" y="261"/>
                  </a:lnTo>
                  <a:lnTo>
                    <a:pt x="532" y="272"/>
                  </a:lnTo>
                  <a:lnTo>
                    <a:pt x="534" y="282"/>
                  </a:lnTo>
                  <a:lnTo>
                    <a:pt x="536" y="293"/>
                  </a:lnTo>
                  <a:lnTo>
                    <a:pt x="540" y="304"/>
                  </a:lnTo>
                  <a:lnTo>
                    <a:pt x="542" y="308"/>
                  </a:lnTo>
                  <a:lnTo>
                    <a:pt x="544" y="313"/>
                  </a:lnTo>
                  <a:lnTo>
                    <a:pt x="547" y="317"/>
                  </a:lnTo>
                  <a:lnTo>
                    <a:pt x="551" y="321"/>
                  </a:lnTo>
                  <a:lnTo>
                    <a:pt x="554" y="325"/>
                  </a:lnTo>
                  <a:lnTo>
                    <a:pt x="558" y="329"/>
                  </a:lnTo>
                  <a:lnTo>
                    <a:pt x="562" y="332"/>
                  </a:lnTo>
                  <a:lnTo>
                    <a:pt x="566" y="336"/>
                  </a:lnTo>
                  <a:lnTo>
                    <a:pt x="570" y="338"/>
                  </a:lnTo>
                  <a:lnTo>
                    <a:pt x="574" y="340"/>
                  </a:lnTo>
                  <a:lnTo>
                    <a:pt x="579" y="341"/>
                  </a:lnTo>
                  <a:lnTo>
                    <a:pt x="583" y="342"/>
                  </a:lnTo>
                  <a:lnTo>
                    <a:pt x="587" y="342"/>
                  </a:lnTo>
                  <a:lnTo>
                    <a:pt x="591" y="342"/>
                  </a:lnTo>
                  <a:lnTo>
                    <a:pt x="600" y="339"/>
                  </a:lnTo>
                  <a:lnTo>
                    <a:pt x="607" y="336"/>
                  </a:lnTo>
                  <a:lnTo>
                    <a:pt x="615" y="331"/>
                  </a:lnTo>
                  <a:lnTo>
                    <a:pt x="623" y="326"/>
                  </a:lnTo>
                  <a:lnTo>
                    <a:pt x="630" y="320"/>
                  </a:lnTo>
                  <a:lnTo>
                    <a:pt x="638" y="316"/>
                  </a:lnTo>
                  <a:lnTo>
                    <a:pt x="644" y="311"/>
                  </a:lnTo>
                  <a:lnTo>
                    <a:pt x="650" y="309"/>
                  </a:lnTo>
                  <a:lnTo>
                    <a:pt x="653" y="308"/>
                  </a:lnTo>
                  <a:lnTo>
                    <a:pt x="656" y="307"/>
                  </a:lnTo>
                  <a:lnTo>
                    <a:pt x="661" y="308"/>
                  </a:lnTo>
                  <a:lnTo>
                    <a:pt x="664" y="309"/>
                  </a:lnTo>
                  <a:lnTo>
                    <a:pt x="666" y="312"/>
                  </a:lnTo>
                  <a:lnTo>
                    <a:pt x="668" y="314"/>
                  </a:lnTo>
                  <a:lnTo>
                    <a:pt x="670" y="318"/>
                  </a:lnTo>
                  <a:lnTo>
                    <a:pt x="672" y="322"/>
                  </a:lnTo>
                  <a:lnTo>
                    <a:pt x="674" y="328"/>
                  </a:lnTo>
                  <a:lnTo>
                    <a:pt x="674" y="525"/>
                  </a:lnTo>
                  <a:lnTo>
                    <a:pt x="403" y="525"/>
                  </a:lnTo>
                  <a:lnTo>
                    <a:pt x="393" y="521"/>
                  </a:lnTo>
                  <a:lnTo>
                    <a:pt x="390" y="519"/>
                  </a:lnTo>
                  <a:lnTo>
                    <a:pt x="387" y="517"/>
                  </a:lnTo>
                  <a:lnTo>
                    <a:pt x="384" y="515"/>
                  </a:lnTo>
                  <a:lnTo>
                    <a:pt x="383" y="512"/>
                  </a:lnTo>
                  <a:lnTo>
                    <a:pt x="382" y="509"/>
                  </a:lnTo>
                  <a:lnTo>
                    <a:pt x="382" y="507"/>
                  </a:lnTo>
                  <a:lnTo>
                    <a:pt x="382" y="504"/>
                  </a:lnTo>
                  <a:lnTo>
                    <a:pt x="383" y="501"/>
                  </a:lnTo>
                  <a:lnTo>
                    <a:pt x="386" y="495"/>
                  </a:lnTo>
                  <a:lnTo>
                    <a:pt x="390" y="487"/>
                  </a:lnTo>
                  <a:lnTo>
                    <a:pt x="395" y="481"/>
                  </a:lnTo>
                  <a:lnTo>
                    <a:pt x="400" y="473"/>
                  </a:lnTo>
                  <a:lnTo>
                    <a:pt x="405" y="466"/>
                  </a:lnTo>
                  <a:lnTo>
                    <a:pt x="410" y="458"/>
                  </a:lnTo>
                  <a:lnTo>
                    <a:pt x="414" y="450"/>
                  </a:lnTo>
                  <a:lnTo>
                    <a:pt x="416" y="442"/>
                  </a:lnTo>
                  <a:lnTo>
                    <a:pt x="417" y="438"/>
                  </a:lnTo>
                  <a:lnTo>
                    <a:pt x="417" y="433"/>
                  </a:lnTo>
                  <a:lnTo>
                    <a:pt x="416" y="429"/>
                  </a:lnTo>
                  <a:lnTo>
                    <a:pt x="415" y="424"/>
                  </a:lnTo>
                  <a:lnTo>
                    <a:pt x="413" y="419"/>
                  </a:lnTo>
                  <a:lnTo>
                    <a:pt x="410" y="415"/>
                  </a:lnTo>
                  <a:lnTo>
                    <a:pt x="404" y="407"/>
                  </a:lnTo>
                  <a:lnTo>
                    <a:pt x="400" y="404"/>
                  </a:lnTo>
                  <a:lnTo>
                    <a:pt x="396" y="400"/>
                  </a:lnTo>
                  <a:lnTo>
                    <a:pt x="388" y="395"/>
                  </a:lnTo>
                  <a:lnTo>
                    <a:pt x="383" y="392"/>
                  </a:lnTo>
                  <a:lnTo>
                    <a:pt x="377" y="390"/>
                  </a:lnTo>
                  <a:lnTo>
                    <a:pt x="367" y="387"/>
                  </a:lnTo>
                  <a:lnTo>
                    <a:pt x="362" y="385"/>
                  </a:lnTo>
                  <a:lnTo>
                    <a:pt x="357" y="384"/>
                  </a:lnTo>
                  <a:lnTo>
                    <a:pt x="346" y="383"/>
                  </a:lnTo>
                  <a:lnTo>
                    <a:pt x="335" y="383"/>
                  </a:lnTo>
                  <a:lnTo>
                    <a:pt x="325" y="383"/>
                  </a:lnTo>
                  <a:lnTo>
                    <a:pt x="314" y="385"/>
                  </a:lnTo>
                  <a:lnTo>
                    <a:pt x="304" y="388"/>
                  </a:lnTo>
                  <a:lnTo>
                    <a:pt x="299" y="390"/>
                  </a:lnTo>
                  <a:lnTo>
                    <a:pt x="294" y="392"/>
                  </a:lnTo>
                  <a:lnTo>
                    <a:pt x="285" y="396"/>
                  </a:lnTo>
                  <a:lnTo>
                    <a:pt x="281" y="399"/>
                  </a:lnTo>
                  <a:lnTo>
                    <a:pt x="277" y="402"/>
                  </a:lnTo>
                  <a:lnTo>
                    <a:pt x="270" y="409"/>
                  </a:lnTo>
                  <a:lnTo>
                    <a:pt x="267" y="412"/>
                  </a:lnTo>
                  <a:lnTo>
                    <a:pt x="264" y="416"/>
                  </a:lnTo>
                  <a:lnTo>
                    <a:pt x="262" y="421"/>
                  </a:lnTo>
                  <a:lnTo>
                    <a:pt x="260" y="425"/>
                  </a:lnTo>
                  <a:lnTo>
                    <a:pt x="259" y="431"/>
                  </a:lnTo>
                  <a:lnTo>
                    <a:pt x="258" y="435"/>
                  </a:lnTo>
                  <a:lnTo>
                    <a:pt x="258" y="440"/>
                  </a:lnTo>
                  <a:lnTo>
                    <a:pt x="258" y="444"/>
                  </a:lnTo>
                  <a:lnTo>
                    <a:pt x="259" y="448"/>
                  </a:lnTo>
                  <a:lnTo>
                    <a:pt x="260" y="452"/>
                  </a:lnTo>
                  <a:lnTo>
                    <a:pt x="263" y="460"/>
                  </a:lnTo>
                  <a:lnTo>
                    <a:pt x="268" y="467"/>
                  </a:lnTo>
                  <a:lnTo>
                    <a:pt x="273" y="475"/>
                  </a:lnTo>
                  <a:lnTo>
                    <a:pt x="277" y="482"/>
                  </a:lnTo>
                  <a:lnTo>
                    <a:pt x="282" y="488"/>
                  </a:lnTo>
                  <a:lnTo>
                    <a:pt x="286" y="495"/>
                  </a:lnTo>
                  <a:lnTo>
                    <a:pt x="288" y="501"/>
                  </a:lnTo>
                  <a:lnTo>
                    <a:pt x="289" y="504"/>
                  </a:lnTo>
                  <a:lnTo>
                    <a:pt x="289" y="507"/>
                  </a:lnTo>
                  <a:lnTo>
                    <a:pt x="289" y="509"/>
                  </a:lnTo>
                  <a:lnTo>
                    <a:pt x="288" y="512"/>
                  </a:lnTo>
                  <a:lnTo>
                    <a:pt x="287" y="514"/>
                  </a:lnTo>
                  <a:lnTo>
                    <a:pt x="285" y="517"/>
                  </a:lnTo>
                  <a:lnTo>
                    <a:pt x="282" y="519"/>
                  </a:lnTo>
                  <a:lnTo>
                    <a:pt x="279" y="521"/>
                  </a:lnTo>
                  <a:lnTo>
                    <a:pt x="274" y="523"/>
                  </a:lnTo>
                  <a:lnTo>
                    <a:pt x="269" y="525"/>
                  </a:lnTo>
                  <a:lnTo>
                    <a:pt x="0" y="525"/>
                  </a:lnTo>
                  <a:lnTo>
                    <a:pt x="0" y="0"/>
                  </a:lnTo>
                  <a:close/>
                </a:path>
              </a:pathLst>
            </a:custGeom>
            <a:solidFill>
              <a:srgbClr val="FFFFFF"/>
            </a:solidFill>
            <a:ln w="12700">
              <a:solidFill>
                <a:srgbClr val="008000"/>
              </a:solidFill>
              <a:round/>
              <a:headEnd/>
              <a:tailEnd/>
            </a:ln>
          </p:spPr>
          <p:txBody>
            <a:bodyPr/>
            <a:lstStyle/>
            <a:p>
              <a:endParaRPr lang="ru-RU"/>
            </a:p>
          </p:txBody>
        </p:sp>
        <p:sp>
          <p:nvSpPr>
            <p:cNvPr id="2499598" name="Text Box 14"/>
            <p:cNvSpPr txBox="1">
              <a:spLocks noChangeArrowheads="1"/>
            </p:cNvSpPr>
            <p:nvPr/>
          </p:nvSpPr>
          <p:spPr bwMode="auto">
            <a:xfrm>
              <a:off x="238" y="3747"/>
              <a:ext cx="2231" cy="485"/>
            </a:xfrm>
            <a:prstGeom prst="rect">
              <a:avLst/>
            </a:prstGeom>
            <a:noFill/>
            <a:ln w="9525" algn="ctr">
              <a:noFill/>
              <a:miter lim="800000"/>
              <a:headEnd/>
              <a:tailEnd/>
            </a:ln>
            <a:effectLst/>
          </p:spPr>
          <p:txBody>
            <a:bodyPr>
              <a:spAutoFit/>
            </a:bodyPr>
            <a:lstStyle/>
            <a:p>
              <a:pPr>
                <a:spcBef>
                  <a:spcPct val="50000"/>
                </a:spcBef>
                <a:defRPr/>
              </a:pPr>
              <a:r>
                <a:rPr kumimoji="1" lang="ru-RU" altLang="zh-CN" sz="2000">
                  <a:effectLst>
                    <a:outerShdw blurRad="38100" dist="38100" dir="2700000" algn="tl">
                      <a:srgbClr val="FFFFFF"/>
                    </a:outerShdw>
                  </a:effectLst>
                </a:rPr>
                <a:t>Двигательная активность</a:t>
              </a:r>
              <a:endParaRPr kumimoji="1" lang="en-US" altLang="zh-CN" sz="2000">
                <a:effectLst>
                  <a:outerShdw blurRad="38100" dist="38100" dir="2700000" algn="tl">
                    <a:srgbClr val="FFFFFF"/>
                  </a:outerShdw>
                </a:effectLst>
              </a:endParaRPr>
            </a:p>
          </p:txBody>
        </p:sp>
        <p:sp>
          <p:nvSpPr>
            <p:cNvPr id="2499592" name="Text Box 8"/>
            <p:cNvSpPr txBox="1">
              <a:spLocks noChangeArrowheads="1"/>
            </p:cNvSpPr>
            <p:nvPr/>
          </p:nvSpPr>
          <p:spPr bwMode="auto">
            <a:xfrm>
              <a:off x="592" y="774"/>
              <a:ext cx="1815" cy="485"/>
            </a:xfrm>
            <a:prstGeom prst="rect">
              <a:avLst/>
            </a:prstGeom>
            <a:noFill/>
            <a:ln w="9525" algn="ctr">
              <a:noFill/>
              <a:miter lim="800000"/>
              <a:headEnd/>
              <a:tailEnd/>
            </a:ln>
            <a:effectLst/>
          </p:spPr>
          <p:txBody>
            <a:bodyPr>
              <a:spAutoFit/>
            </a:bodyPr>
            <a:lstStyle/>
            <a:p>
              <a:pPr>
                <a:spcBef>
                  <a:spcPct val="50000"/>
                </a:spcBef>
                <a:defRPr/>
              </a:pPr>
              <a:r>
                <a:rPr kumimoji="1" lang="ru-RU" altLang="zh-CN" sz="2000">
                  <a:effectLst>
                    <a:outerShdw blurRad="38100" dist="38100" dir="2700000" algn="tl">
                      <a:srgbClr val="FFFFFF"/>
                    </a:outerShdw>
                  </a:effectLst>
                </a:rPr>
                <a:t>Хорошее настроение</a:t>
              </a:r>
              <a:endParaRPr kumimoji="1" lang="en-US" altLang="zh-CN" sz="2000">
                <a:effectLst>
                  <a:outerShdw blurRad="38100" dist="38100" dir="2700000" algn="tl">
                    <a:srgbClr val="FFFFFF"/>
                  </a:outerShdw>
                </a:effectLst>
              </a:endParaRPr>
            </a:p>
          </p:txBody>
        </p:sp>
        <p:pic>
          <p:nvPicPr>
            <p:cNvPr id="36875" name="Picture 16" descr="ac-005"/>
            <p:cNvPicPr>
              <a:picLocks noChangeAspect="1" noChangeArrowheads="1"/>
            </p:cNvPicPr>
            <p:nvPr/>
          </p:nvPicPr>
          <p:blipFill>
            <a:blip r:embed="rId4"/>
            <a:srcRect/>
            <a:stretch>
              <a:fillRect/>
            </a:stretch>
          </p:blipFill>
          <p:spPr bwMode="auto">
            <a:xfrm>
              <a:off x="962" y="1087"/>
              <a:ext cx="1385" cy="1124"/>
            </a:xfrm>
            <a:prstGeom prst="rect">
              <a:avLst/>
            </a:prstGeom>
            <a:noFill/>
            <a:ln w="9525">
              <a:noFill/>
              <a:miter lim="800000"/>
              <a:headEnd/>
              <a:tailEnd/>
            </a:ln>
          </p:spPr>
        </p:pic>
        <p:sp>
          <p:nvSpPr>
            <p:cNvPr id="36876" name="Freeform 9"/>
            <p:cNvSpPr>
              <a:spLocks/>
            </p:cNvSpPr>
            <p:nvPr/>
          </p:nvSpPr>
          <p:spPr bwMode="auto">
            <a:xfrm>
              <a:off x="2162" y="1071"/>
              <a:ext cx="1777" cy="1332"/>
            </a:xfrm>
            <a:custGeom>
              <a:avLst/>
              <a:gdLst>
                <a:gd name="T0" fmla="*/ 2147483647 w 822"/>
                <a:gd name="T1" fmla="*/ 2147483647 h 525"/>
                <a:gd name="T2" fmla="*/ 2147483647 w 822"/>
                <a:gd name="T3" fmla="*/ 2147483647 h 525"/>
                <a:gd name="T4" fmla="*/ 2147483647 w 822"/>
                <a:gd name="T5" fmla="*/ 2147483647 h 525"/>
                <a:gd name="T6" fmla="*/ 2147483647 w 822"/>
                <a:gd name="T7" fmla="*/ 2147483647 h 525"/>
                <a:gd name="T8" fmla="*/ 2147483647 w 822"/>
                <a:gd name="T9" fmla="*/ 2147483647 h 525"/>
                <a:gd name="T10" fmla="*/ 2147483647 w 822"/>
                <a:gd name="T11" fmla="*/ 2147483647 h 525"/>
                <a:gd name="T12" fmla="*/ 2147483647 w 822"/>
                <a:gd name="T13" fmla="*/ 2147483647 h 525"/>
                <a:gd name="T14" fmla="*/ 2147483647 w 822"/>
                <a:gd name="T15" fmla="*/ 2147483647 h 525"/>
                <a:gd name="T16" fmla="*/ 2147483647 w 822"/>
                <a:gd name="T17" fmla="*/ 2147483647 h 525"/>
                <a:gd name="T18" fmla="*/ 2147483647 w 822"/>
                <a:gd name="T19" fmla="*/ 2147483647 h 525"/>
                <a:gd name="T20" fmla="*/ 2147483647 w 822"/>
                <a:gd name="T21" fmla="*/ 2147483647 h 525"/>
                <a:gd name="T22" fmla="*/ 2147483647 w 822"/>
                <a:gd name="T23" fmla="*/ 2147483647 h 525"/>
                <a:gd name="T24" fmla="*/ 2147483647 w 822"/>
                <a:gd name="T25" fmla="*/ 2147483647 h 525"/>
                <a:gd name="T26" fmla="*/ 2147483647 w 822"/>
                <a:gd name="T27" fmla="*/ 2147483647 h 525"/>
                <a:gd name="T28" fmla="*/ 2147483647 w 822"/>
                <a:gd name="T29" fmla="*/ 2147483647 h 525"/>
                <a:gd name="T30" fmla="*/ 2147483647 w 822"/>
                <a:gd name="T31" fmla="*/ 2147483647 h 525"/>
                <a:gd name="T32" fmla="*/ 2147483647 w 822"/>
                <a:gd name="T33" fmla="*/ 2147483647 h 525"/>
                <a:gd name="T34" fmla="*/ 2147483647 w 822"/>
                <a:gd name="T35" fmla="*/ 2147483647 h 525"/>
                <a:gd name="T36" fmla="*/ 2147483647 w 822"/>
                <a:gd name="T37" fmla="*/ 2147483647 h 525"/>
                <a:gd name="T38" fmla="*/ 2147483647 w 822"/>
                <a:gd name="T39" fmla="*/ 2147483647 h 525"/>
                <a:gd name="T40" fmla="*/ 2147483647 w 822"/>
                <a:gd name="T41" fmla="*/ 2147483647 h 525"/>
                <a:gd name="T42" fmla="*/ 2147483647 w 822"/>
                <a:gd name="T43" fmla="*/ 2147483647 h 525"/>
                <a:gd name="T44" fmla="*/ 2147483647 w 822"/>
                <a:gd name="T45" fmla="*/ 2147483647 h 525"/>
                <a:gd name="T46" fmla="*/ 2147483647 w 822"/>
                <a:gd name="T47" fmla="*/ 2147483647 h 525"/>
                <a:gd name="T48" fmla="*/ 2147483647 w 822"/>
                <a:gd name="T49" fmla="*/ 2147483647 h 525"/>
                <a:gd name="T50" fmla="*/ 2147483647 w 822"/>
                <a:gd name="T51" fmla="*/ 2147483647 h 525"/>
                <a:gd name="T52" fmla="*/ 2147483647 w 822"/>
                <a:gd name="T53" fmla="*/ 2147483647 h 525"/>
                <a:gd name="T54" fmla="*/ 2147483647 w 822"/>
                <a:gd name="T55" fmla="*/ 2147483647 h 525"/>
                <a:gd name="T56" fmla="*/ 2147483647 w 822"/>
                <a:gd name="T57" fmla="*/ 2147483647 h 525"/>
                <a:gd name="T58" fmla="*/ 2147483647 w 822"/>
                <a:gd name="T59" fmla="*/ 2147483647 h 525"/>
                <a:gd name="T60" fmla="*/ 2147483647 w 822"/>
                <a:gd name="T61" fmla="*/ 2147483647 h 525"/>
                <a:gd name="T62" fmla="*/ 2147483647 w 822"/>
                <a:gd name="T63" fmla="*/ 2147483647 h 525"/>
                <a:gd name="T64" fmla="*/ 2147483647 w 822"/>
                <a:gd name="T65" fmla="*/ 2147483647 h 525"/>
                <a:gd name="T66" fmla="*/ 2147483647 w 822"/>
                <a:gd name="T67" fmla="*/ 2147483647 h 525"/>
                <a:gd name="T68" fmla="*/ 2147483647 w 822"/>
                <a:gd name="T69" fmla="*/ 2147483647 h 525"/>
                <a:gd name="T70" fmla="*/ 2147483647 w 822"/>
                <a:gd name="T71" fmla="*/ 2147483647 h 525"/>
                <a:gd name="T72" fmla="*/ 2147483647 w 822"/>
                <a:gd name="T73" fmla="*/ 2147483647 h 525"/>
                <a:gd name="T74" fmla="*/ 2147483647 w 822"/>
                <a:gd name="T75" fmla="*/ 2147483647 h 525"/>
                <a:gd name="T76" fmla="*/ 2147483647 w 822"/>
                <a:gd name="T77" fmla="*/ 2147483647 h 525"/>
                <a:gd name="T78" fmla="*/ 2147483647 w 822"/>
                <a:gd name="T79" fmla="*/ 2147483647 h 525"/>
                <a:gd name="T80" fmla="*/ 2147483647 w 822"/>
                <a:gd name="T81" fmla="*/ 2147483647 h 525"/>
                <a:gd name="T82" fmla="*/ 2147483647 w 822"/>
                <a:gd name="T83" fmla="*/ 2147483647 h 525"/>
                <a:gd name="T84" fmla="*/ 2147483647 w 822"/>
                <a:gd name="T85" fmla="*/ 2147483647 h 525"/>
                <a:gd name="T86" fmla="*/ 2147483647 w 822"/>
                <a:gd name="T87" fmla="*/ 2147483647 h 525"/>
                <a:gd name="T88" fmla="*/ 2147483647 w 822"/>
                <a:gd name="T89" fmla="*/ 2147483647 h 525"/>
                <a:gd name="T90" fmla="*/ 2147483647 w 822"/>
                <a:gd name="T91" fmla="*/ 2147483647 h 525"/>
                <a:gd name="T92" fmla="*/ 2147483647 w 822"/>
                <a:gd name="T93" fmla="*/ 2147483647 h 525"/>
                <a:gd name="T94" fmla="*/ 2147483647 w 822"/>
                <a:gd name="T95" fmla="*/ 2147483647 h 525"/>
                <a:gd name="T96" fmla="*/ 2147483647 w 822"/>
                <a:gd name="T97" fmla="*/ 2147483647 h 5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2"/>
                <a:gd name="T148" fmla="*/ 0 h 525"/>
                <a:gd name="T149" fmla="*/ 822 w 822"/>
                <a:gd name="T150" fmla="*/ 525 h 5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2" h="525">
                  <a:moveTo>
                    <a:pt x="822" y="525"/>
                  </a:moveTo>
                  <a:lnTo>
                    <a:pt x="549" y="525"/>
                  </a:lnTo>
                  <a:lnTo>
                    <a:pt x="542" y="522"/>
                  </a:lnTo>
                  <a:lnTo>
                    <a:pt x="536" y="520"/>
                  </a:lnTo>
                  <a:lnTo>
                    <a:pt x="532" y="516"/>
                  </a:lnTo>
                  <a:lnTo>
                    <a:pt x="530" y="515"/>
                  </a:lnTo>
                  <a:lnTo>
                    <a:pt x="529" y="513"/>
                  </a:lnTo>
                  <a:lnTo>
                    <a:pt x="528" y="510"/>
                  </a:lnTo>
                  <a:lnTo>
                    <a:pt x="527" y="506"/>
                  </a:lnTo>
                  <a:lnTo>
                    <a:pt x="528" y="502"/>
                  </a:lnTo>
                  <a:lnTo>
                    <a:pt x="529" y="498"/>
                  </a:lnTo>
                  <a:lnTo>
                    <a:pt x="534" y="489"/>
                  </a:lnTo>
                  <a:lnTo>
                    <a:pt x="540" y="479"/>
                  </a:lnTo>
                  <a:lnTo>
                    <a:pt x="550" y="466"/>
                  </a:lnTo>
                  <a:lnTo>
                    <a:pt x="555" y="458"/>
                  </a:lnTo>
                  <a:lnTo>
                    <a:pt x="558" y="451"/>
                  </a:lnTo>
                  <a:lnTo>
                    <a:pt x="560" y="445"/>
                  </a:lnTo>
                  <a:lnTo>
                    <a:pt x="561" y="442"/>
                  </a:lnTo>
                  <a:lnTo>
                    <a:pt x="561" y="438"/>
                  </a:lnTo>
                  <a:lnTo>
                    <a:pt x="561" y="432"/>
                  </a:lnTo>
                  <a:lnTo>
                    <a:pt x="560" y="425"/>
                  </a:lnTo>
                  <a:lnTo>
                    <a:pt x="559" y="422"/>
                  </a:lnTo>
                  <a:lnTo>
                    <a:pt x="558" y="420"/>
                  </a:lnTo>
                  <a:lnTo>
                    <a:pt x="556" y="416"/>
                  </a:lnTo>
                  <a:lnTo>
                    <a:pt x="554" y="412"/>
                  </a:lnTo>
                  <a:lnTo>
                    <a:pt x="551" y="408"/>
                  </a:lnTo>
                  <a:lnTo>
                    <a:pt x="548" y="405"/>
                  </a:lnTo>
                  <a:lnTo>
                    <a:pt x="544" y="402"/>
                  </a:lnTo>
                  <a:lnTo>
                    <a:pt x="536" y="396"/>
                  </a:lnTo>
                  <a:lnTo>
                    <a:pt x="531" y="393"/>
                  </a:lnTo>
                  <a:lnTo>
                    <a:pt x="527" y="391"/>
                  </a:lnTo>
                  <a:lnTo>
                    <a:pt x="520" y="389"/>
                  </a:lnTo>
                  <a:lnTo>
                    <a:pt x="515" y="387"/>
                  </a:lnTo>
                  <a:lnTo>
                    <a:pt x="504" y="384"/>
                  </a:lnTo>
                  <a:lnTo>
                    <a:pt x="498" y="383"/>
                  </a:lnTo>
                  <a:lnTo>
                    <a:pt x="492" y="383"/>
                  </a:lnTo>
                  <a:lnTo>
                    <a:pt x="480" y="382"/>
                  </a:lnTo>
                  <a:lnTo>
                    <a:pt x="468" y="383"/>
                  </a:lnTo>
                  <a:lnTo>
                    <a:pt x="457" y="385"/>
                  </a:lnTo>
                  <a:lnTo>
                    <a:pt x="445" y="388"/>
                  </a:lnTo>
                  <a:lnTo>
                    <a:pt x="439" y="391"/>
                  </a:lnTo>
                  <a:lnTo>
                    <a:pt x="434" y="393"/>
                  </a:lnTo>
                  <a:lnTo>
                    <a:pt x="429" y="396"/>
                  </a:lnTo>
                  <a:lnTo>
                    <a:pt x="424" y="399"/>
                  </a:lnTo>
                  <a:lnTo>
                    <a:pt x="420" y="403"/>
                  </a:lnTo>
                  <a:lnTo>
                    <a:pt x="416" y="407"/>
                  </a:lnTo>
                  <a:lnTo>
                    <a:pt x="412" y="411"/>
                  </a:lnTo>
                  <a:lnTo>
                    <a:pt x="409" y="416"/>
                  </a:lnTo>
                  <a:lnTo>
                    <a:pt x="406" y="420"/>
                  </a:lnTo>
                  <a:lnTo>
                    <a:pt x="404" y="425"/>
                  </a:lnTo>
                  <a:lnTo>
                    <a:pt x="403" y="431"/>
                  </a:lnTo>
                  <a:lnTo>
                    <a:pt x="402" y="435"/>
                  </a:lnTo>
                  <a:lnTo>
                    <a:pt x="402" y="439"/>
                  </a:lnTo>
                  <a:lnTo>
                    <a:pt x="403" y="444"/>
                  </a:lnTo>
                  <a:lnTo>
                    <a:pt x="404" y="448"/>
                  </a:lnTo>
                  <a:lnTo>
                    <a:pt x="405" y="452"/>
                  </a:lnTo>
                  <a:lnTo>
                    <a:pt x="408" y="460"/>
                  </a:lnTo>
                  <a:lnTo>
                    <a:pt x="412" y="468"/>
                  </a:lnTo>
                  <a:lnTo>
                    <a:pt x="417" y="475"/>
                  </a:lnTo>
                  <a:lnTo>
                    <a:pt x="422" y="482"/>
                  </a:lnTo>
                  <a:lnTo>
                    <a:pt x="427" y="488"/>
                  </a:lnTo>
                  <a:lnTo>
                    <a:pt x="431" y="495"/>
                  </a:lnTo>
                  <a:lnTo>
                    <a:pt x="433" y="501"/>
                  </a:lnTo>
                  <a:lnTo>
                    <a:pt x="434" y="504"/>
                  </a:lnTo>
                  <a:lnTo>
                    <a:pt x="434" y="507"/>
                  </a:lnTo>
                  <a:lnTo>
                    <a:pt x="434" y="509"/>
                  </a:lnTo>
                  <a:lnTo>
                    <a:pt x="433" y="512"/>
                  </a:lnTo>
                  <a:lnTo>
                    <a:pt x="432" y="514"/>
                  </a:lnTo>
                  <a:lnTo>
                    <a:pt x="430" y="517"/>
                  </a:lnTo>
                  <a:lnTo>
                    <a:pt x="427" y="519"/>
                  </a:lnTo>
                  <a:lnTo>
                    <a:pt x="423" y="521"/>
                  </a:lnTo>
                  <a:lnTo>
                    <a:pt x="419" y="523"/>
                  </a:lnTo>
                  <a:lnTo>
                    <a:pt x="413" y="525"/>
                  </a:lnTo>
                  <a:lnTo>
                    <a:pt x="142" y="525"/>
                  </a:lnTo>
                  <a:lnTo>
                    <a:pt x="142" y="327"/>
                  </a:lnTo>
                  <a:lnTo>
                    <a:pt x="138" y="317"/>
                  </a:lnTo>
                  <a:lnTo>
                    <a:pt x="134" y="311"/>
                  </a:lnTo>
                  <a:lnTo>
                    <a:pt x="132" y="309"/>
                  </a:lnTo>
                  <a:lnTo>
                    <a:pt x="129" y="308"/>
                  </a:lnTo>
                  <a:lnTo>
                    <a:pt x="127" y="307"/>
                  </a:lnTo>
                  <a:lnTo>
                    <a:pt x="124" y="307"/>
                  </a:lnTo>
                  <a:lnTo>
                    <a:pt x="121" y="308"/>
                  </a:lnTo>
                  <a:lnTo>
                    <a:pt x="118" y="309"/>
                  </a:lnTo>
                  <a:lnTo>
                    <a:pt x="112" y="312"/>
                  </a:lnTo>
                  <a:lnTo>
                    <a:pt x="106" y="316"/>
                  </a:lnTo>
                  <a:lnTo>
                    <a:pt x="98" y="321"/>
                  </a:lnTo>
                  <a:lnTo>
                    <a:pt x="83" y="331"/>
                  </a:lnTo>
                  <a:lnTo>
                    <a:pt x="79" y="333"/>
                  </a:lnTo>
                  <a:lnTo>
                    <a:pt x="76" y="336"/>
                  </a:lnTo>
                  <a:lnTo>
                    <a:pt x="72" y="338"/>
                  </a:lnTo>
                  <a:lnTo>
                    <a:pt x="68" y="339"/>
                  </a:lnTo>
                  <a:lnTo>
                    <a:pt x="59" y="342"/>
                  </a:lnTo>
                  <a:lnTo>
                    <a:pt x="55" y="342"/>
                  </a:lnTo>
                  <a:lnTo>
                    <a:pt x="51" y="342"/>
                  </a:lnTo>
                  <a:lnTo>
                    <a:pt x="47" y="341"/>
                  </a:lnTo>
                  <a:lnTo>
                    <a:pt x="43" y="340"/>
                  </a:lnTo>
                  <a:lnTo>
                    <a:pt x="38" y="338"/>
                  </a:lnTo>
                  <a:lnTo>
                    <a:pt x="34" y="336"/>
                  </a:lnTo>
                  <a:lnTo>
                    <a:pt x="26" y="329"/>
                  </a:lnTo>
                  <a:lnTo>
                    <a:pt x="22" y="325"/>
                  </a:lnTo>
                  <a:lnTo>
                    <a:pt x="19" y="321"/>
                  </a:lnTo>
                  <a:lnTo>
                    <a:pt x="12" y="313"/>
                  </a:lnTo>
                  <a:lnTo>
                    <a:pt x="10" y="308"/>
                  </a:lnTo>
                  <a:lnTo>
                    <a:pt x="8" y="304"/>
                  </a:lnTo>
                  <a:lnTo>
                    <a:pt x="4" y="293"/>
                  </a:lnTo>
                  <a:lnTo>
                    <a:pt x="3" y="287"/>
                  </a:lnTo>
                  <a:lnTo>
                    <a:pt x="2" y="282"/>
                  </a:lnTo>
                  <a:lnTo>
                    <a:pt x="1" y="272"/>
                  </a:lnTo>
                  <a:lnTo>
                    <a:pt x="0" y="261"/>
                  </a:lnTo>
                  <a:lnTo>
                    <a:pt x="1" y="250"/>
                  </a:lnTo>
                  <a:lnTo>
                    <a:pt x="3" y="240"/>
                  </a:lnTo>
                  <a:lnTo>
                    <a:pt x="6" y="229"/>
                  </a:lnTo>
                  <a:lnTo>
                    <a:pt x="8" y="224"/>
                  </a:lnTo>
                  <a:lnTo>
                    <a:pt x="10" y="219"/>
                  </a:lnTo>
                  <a:lnTo>
                    <a:pt x="14" y="210"/>
                  </a:lnTo>
                  <a:lnTo>
                    <a:pt x="18" y="206"/>
                  </a:lnTo>
                  <a:lnTo>
                    <a:pt x="21" y="202"/>
                  </a:lnTo>
                  <a:lnTo>
                    <a:pt x="27" y="195"/>
                  </a:lnTo>
                  <a:lnTo>
                    <a:pt x="31" y="192"/>
                  </a:lnTo>
                  <a:lnTo>
                    <a:pt x="35" y="190"/>
                  </a:lnTo>
                  <a:lnTo>
                    <a:pt x="40" y="187"/>
                  </a:lnTo>
                  <a:lnTo>
                    <a:pt x="44" y="185"/>
                  </a:lnTo>
                  <a:lnTo>
                    <a:pt x="49" y="184"/>
                  </a:lnTo>
                  <a:lnTo>
                    <a:pt x="53" y="183"/>
                  </a:lnTo>
                  <a:lnTo>
                    <a:pt x="57" y="183"/>
                  </a:lnTo>
                  <a:lnTo>
                    <a:pt x="61" y="183"/>
                  </a:lnTo>
                  <a:lnTo>
                    <a:pt x="66" y="184"/>
                  </a:lnTo>
                  <a:lnTo>
                    <a:pt x="70" y="185"/>
                  </a:lnTo>
                  <a:lnTo>
                    <a:pt x="78" y="189"/>
                  </a:lnTo>
                  <a:lnTo>
                    <a:pt x="85" y="193"/>
                  </a:lnTo>
                  <a:lnTo>
                    <a:pt x="92" y="198"/>
                  </a:lnTo>
                  <a:lnTo>
                    <a:pt x="99" y="203"/>
                  </a:lnTo>
                  <a:lnTo>
                    <a:pt x="107" y="207"/>
                  </a:lnTo>
                  <a:lnTo>
                    <a:pt x="113" y="211"/>
                  </a:lnTo>
                  <a:lnTo>
                    <a:pt x="119" y="214"/>
                  </a:lnTo>
                  <a:lnTo>
                    <a:pt x="121" y="215"/>
                  </a:lnTo>
                  <a:lnTo>
                    <a:pt x="124" y="215"/>
                  </a:lnTo>
                  <a:lnTo>
                    <a:pt x="127" y="215"/>
                  </a:lnTo>
                  <a:lnTo>
                    <a:pt x="129" y="214"/>
                  </a:lnTo>
                  <a:lnTo>
                    <a:pt x="132" y="213"/>
                  </a:lnTo>
                  <a:lnTo>
                    <a:pt x="134" y="211"/>
                  </a:lnTo>
                  <a:lnTo>
                    <a:pt x="138" y="205"/>
                  </a:lnTo>
                  <a:lnTo>
                    <a:pt x="140" y="201"/>
                  </a:lnTo>
                  <a:lnTo>
                    <a:pt x="142" y="196"/>
                  </a:lnTo>
                  <a:lnTo>
                    <a:pt x="142" y="0"/>
                  </a:lnTo>
                  <a:lnTo>
                    <a:pt x="822" y="0"/>
                  </a:lnTo>
                  <a:lnTo>
                    <a:pt x="822" y="525"/>
                  </a:lnTo>
                  <a:close/>
                </a:path>
              </a:pathLst>
            </a:custGeom>
            <a:noFill/>
            <a:ln w="12700">
              <a:solidFill>
                <a:srgbClr val="008000"/>
              </a:solidFill>
              <a:round/>
              <a:headEnd/>
              <a:tailEnd/>
            </a:ln>
          </p:spPr>
          <p:txBody>
            <a:bodyPr/>
            <a:lstStyle/>
            <a:p>
              <a:endParaRPr lang="ru-RU"/>
            </a:p>
          </p:txBody>
        </p:sp>
        <p:sp>
          <p:nvSpPr>
            <p:cNvPr id="2499594" name="Text Box 10"/>
            <p:cNvSpPr txBox="1">
              <a:spLocks noChangeArrowheads="1"/>
            </p:cNvSpPr>
            <p:nvPr/>
          </p:nvSpPr>
          <p:spPr bwMode="auto">
            <a:xfrm>
              <a:off x="2451" y="774"/>
              <a:ext cx="1798" cy="485"/>
            </a:xfrm>
            <a:prstGeom prst="rect">
              <a:avLst/>
            </a:prstGeom>
            <a:noFill/>
            <a:ln w="9525" algn="ctr">
              <a:noFill/>
              <a:miter lim="800000"/>
              <a:headEnd/>
              <a:tailEnd/>
            </a:ln>
            <a:effectLst/>
          </p:spPr>
          <p:txBody>
            <a:bodyPr>
              <a:spAutoFit/>
            </a:bodyPr>
            <a:lstStyle/>
            <a:p>
              <a:pPr>
                <a:spcBef>
                  <a:spcPct val="50000"/>
                </a:spcBef>
                <a:defRPr/>
              </a:pPr>
              <a:r>
                <a:rPr kumimoji="1" lang="ru-RU" altLang="zh-CN" sz="2000">
                  <a:effectLst>
                    <a:outerShdw blurRad="38100" dist="38100" dir="2700000" algn="tl">
                      <a:srgbClr val="FFFFFF"/>
                    </a:outerShdw>
                  </a:effectLst>
                </a:rPr>
                <a:t>Полноценный сон</a:t>
              </a:r>
              <a:endParaRPr kumimoji="1" lang="en-US" altLang="zh-CN" sz="2000">
                <a:effectLst>
                  <a:outerShdw blurRad="38100" dist="38100" dir="2700000" algn="tl">
                    <a:srgbClr val="FFFFFF"/>
                  </a:outerShdw>
                </a:effectLst>
              </a:endParaRPr>
            </a:p>
          </p:txBody>
        </p:sp>
        <p:pic>
          <p:nvPicPr>
            <p:cNvPr id="36878" name="Picture 17"/>
            <p:cNvPicPr>
              <a:picLocks noChangeAspect="1" noChangeArrowheads="1"/>
            </p:cNvPicPr>
            <p:nvPr/>
          </p:nvPicPr>
          <p:blipFill>
            <a:blip r:embed="rId5"/>
            <a:srcRect/>
            <a:stretch>
              <a:fillRect/>
            </a:stretch>
          </p:blipFill>
          <p:spPr bwMode="auto">
            <a:xfrm>
              <a:off x="2789" y="2432"/>
              <a:ext cx="799" cy="1089"/>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ChangeArrowheads="1"/>
          </p:cNvSpPr>
          <p:nvPr>
            <p:ph type="title" idx="4294967295"/>
          </p:nvPr>
        </p:nvSpPr>
        <p:spPr>
          <a:xfrm>
            <a:off x="0" y="0"/>
            <a:ext cx="9144000" cy="785813"/>
          </a:xfrm>
        </p:spPr>
        <p:txBody>
          <a:bodyPr rtlCol="0">
            <a:normAutofit/>
          </a:bodyPr>
          <a:lstStyle/>
          <a:p>
            <a:pPr eaLnBrk="1" fontAlgn="auto" hangingPunct="1">
              <a:spcAft>
                <a:spcPts val="0"/>
              </a:spcAft>
              <a:defRPr/>
            </a:pPr>
            <a:r>
              <a:rPr lang="ru-RU" sz="3200" b="1" dirty="0" smtClean="0">
                <a:effectLst>
                  <a:outerShdw blurRad="38100" dist="38100" dir="2700000" algn="tl">
                    <a:srgbClr val="C0C0C0"/>
                  </a:outerShdw>
                </a:effectLst>
              </a:rPr>
              <a:t>Изменения </a:t>
            </a:r>
            <a:r>
              <a:rPr lang="ru-RU" sz="3200" b="1" dirty="0" err="1" smtClean="0">
                <a:effectLst>
                  <a:outerShdw blurRad="38100" dist="38100" dir="2700000" algn="tl">
                    <a:srgbClr val="C0C0C0"/>
                  </a:outerShdw>
                </a:effectLst>
              </a:rPr>
              <a:t>энергозатрат</a:t>
            </a:r>
            <a:r>
              <a:rPr lang="ru-RU" sz="3200" b="1" dirty="0" smtClean="0">
                <a:effectLst>
                  <a:outerShdw blurRad="38100" dist="38100" dir="2700000" algn="tl">
                    <a:srgbClr val="C0C0C0"/>
                  </a:outerShdw>
                </a:effectLst>
              </a:rPr>
              <a:t> за последние 50 лет</a:t>
            </a:r>
          </a:p>
        </p:txBody>
      </p:sp>
      <p:sp>
        <p:nvSpPr>
          <p:cNvPr id="31750" name="Text Box 8"/>
          <p:cNvSpPr txBox="1">
            <a:spLocks noChangeArrowheads="1"/>
          </p:cNvSpPr>
          <p:nvPr/>
        </p:nvSpPr>
        <p:spPr bwMode="auto">
          <a:xfrm>
            <a:off x="0" y="4005263"/>
            <a:ext cx="4429125" cy="2554287"/>
          </a:xfrm>
          <a:prstGeom prst="rect">
            <a:avLst/>
          </a:prstGeom>
          <a:noFill/>
          <a:ln w="9525">
            <a:noFill/>
            <a:miter lim="800000"/>
            <a:headEnd/>
            <a:tailEnd/>
          </a:ln>
        </p:spPr>
        <p:txBody>
          <a:bodyPr>
            <a:spAutoFit/>
          </a:bodyPr>
          <a:lstStyle/>
          <a:p>
            <a:pPr algn="ctr">
              <a:spcBef>
                <a:spcPct val="50000"/>
              </a:spcBef>
            </a:pPr>
            <a:r>
              <a:rPr lang="ru-RU" sz="3200">
                <a:latin typeface="Tahoma" pitchFamily="34" charset="0"/>
              </a:rPr>
              <a:t>Еще 50 лет назад энергозатраты человека составляли </a:t>
            </a:r>
            <a:r>
              <a:rPr lang="ru-RU" sz="3200">
                <a:solidFill>
                  <a:srgbClr val="FF0000"/>
                </a:solidFill>
                <a:latin typeface="Tahoma" pitchFamily="34" charset="0"/>
              </a:rPr>
              <a:t>3200 – 3500</a:t>
            </a:r>
            <a:r>
              <a:rPr lang="ru-RU" sz="3200">
                <a:latin typeface="Tahoma" pitchFamily="34" charset="0"/>
              </a:rPr>
              <a:t> ккал в день</a:t>
            </a:r>
          </a:p>
        </p:txBody>
      </p:sp>
      <p:sp>
        <p:nvSpPr>
          <p:cNvPr id="31751" name="Rectangle 9"/>
          <p:cNvSpPr>
            <a:spLocks noChangeArrowheads="1"/>
          </p:cNvSpPr>
          <p:nvPr/>
        </p:nvSpPr>
        <p:spPr bwMode="auto">
          <a:xfrm>
            <a:off x="4714875" y="4005263"/>
            <a:ext cx="4429125" cy="2554287"/>
          </a:xfrm>
          <a:prstGeom prst="rect">
            <a:avLst/>
          </a:prstGeom>
          <a:noFill/>
          <a:ln w="9525">
            <a:noFill/>
            <a:miter lim="800000"/>
            <a:headEnd/>
            <a:tailEnd/>
          </a:ln>
        </p:spPr>
        <p:txBody>
          <a:bodyPr>
            <a:spAutoFit/>
          </a:bodyPr>
          <a:lstStyle/>
          <a:p>
            <a:pPr algn="ctr"/>
            <a:r>
              <a:rPr lang="ru-RU" sz="3200">
                <a:latin typeface="Tahoma" pitchFamily="34" charset="0"/>
              </a:rPr>
              <a:t>Сегодня энергозатраты человека составляют </a:t>
            </a:r>
            <a:r>
              <a:rPr lang="ru-RU" sz="3200">
                <a:solidFill>
                  <a:srgbClr val="FF0000"/>
                </a:solidFill>
                <a:latin typeface="Tahoma" pitchFamily="34" charset="0"/>
              </a:rPr>
              <a:t>1800 – 2200</a:t>
            </a:r>
            <a:r>
              <a:rPr lang="ru-RU" sz="3200">
                <a:latin typeface="Tahoma" pitchFamily="34" charset="0"/>
              </a:rPr>
              <a:t> ккал в день</a:t>
            </a:r>
          </a:p>
        </p:txBody>
      </p:sp>
      <p:pic>
        <p:nvPicPr>
          <p:cNvPr id="31752" name="Picture 11" descr="j0295241"/>
          <p:cNvPicPr>
            <a:picLocks noChangeAspect="1" noChangeArrowheads="1" noCrop="1"/>
          </p:cNvPicPr>
          <p:nvPr/>
        </p:nvPicPr>
        <p:blipFill>
          <a:blip r:embed="rId2"/>
          <a:srcRect/>
          <a:stretch>
            <a:fillRect/>
          </a:stretch>
        </p:blipFill>
        <p:spPr bwMode="auto">
          <a:xfrm>
            <a:off x="3276600" y="1844675"/>
            <a:ext cx="1622425" cy="2400300"/>
          </a:xfrm>
          <a:prstGeom prst="rect">
            <a:avLst/>
          </a:prstGeom>
          <a:noFill/>
          <a:ln w="9525">
            <a:noFill/>
            <a:miter lim="800000"/>
            <a:headEnd/>
            <a:tailEnd/>
          </a:ln>
        </p:spPr>
      </p:pic>
      <p:pic>
        <p:nvPicPr>
          <p:cNvPr id="31753" name="Picture 12" descr="j0295241"/>
          <p:cNvPicPr>
            <a:picLocks noChangeAspect="1" noChangeArrowheads="1" noCrop="1"/>
          </p:cNvPicPr>
          <p:nvPr/>
        </p:nvPicPr>
        <p:blipFill>
          <a:blip r:embed="rId2"/>
          <a:srcRect/>
          <a:stretch>
            <a:fillRect/>
          </a:stretch>
        </p:blipFill>
        <p:spPr bwMode="auto">
          <a:xfrm>
            <a:off x="5292725" y="2924175"/>
            <a:ext cx="811213" cy="1200150"/>
          </a:xfrm>
          <a:prstGeom prst="rect">
            <a:avLst/>
          </a:prstGeom>
          <a:noFill/>
          <a:ln w="9525">
            <a:noFill/>
            <a:miter lim="800000"/>
            <a:headEnd/>
            <a:tailEnd/>
          </a:ln>
        </p:spPr>
      </p:pic>
      <p:pic>
        <p:nvPicPr>
          <p:cNvPr id="25609" name="Picture 9" descr="C:\Users\Мама\Desktop\картинки\plough.jpg"/>
          <p:cNvPicPr>
            <a:picLocks noChangeAspect="1" noChangeArrowheads="1"/>
          </p:cNvPicPr>
          <p:nvPr/>
        </p:nvPicPr>
        <p:blipFill>
          <a:blip r:embed="rId3"/>
          <a:srcRect/>
          <a:stretch>
            <a:fillRect/>
          </a:stretch>
        </p:blipFill>
        <p:spPr bwMode="auto">
          <a:xfrm>
            <a:off x="179388" y="1125538"/>
            <a:ext cx="3097212" cy="1943100"/>
          </a:xfrm>
          <a:prstGeom prst="rect">
            <a:avLst/>
          </a:prstGeom>
          <a:noFill/>
          <a:ln w="9525">
            <a:noFill/>
            <a:miter lim="800000"/>
            <a:headEnd/>
            <a:tailEnd/>
          </a:ln>
        </p:spPr>
      </p:pic>
      <p:pic>
        <p:nvPicPr>
          <p:cNvPr id="25610" name="Picture 10" descr="C:\Users\Мама\Desktop\картинки\20719546_2.jpg"/>
          <p:cNvPicPr>
            <a:picLocks noChangeAspect="1" noChangeArrowheads="1"/>
          </p:cNvPicPr>
          <p:nvPr/>
        </p:nvPicPr>
        <p:blipFill>
          <a:blip r:embed="rId4"/>
          <a:srcRect/>
          <a:stretch>
            <a:fillRect/>
          </a:stretch>
        </p:blipFill>
        <p:spPr bwMode="auto">
          <a:xfrm>
            <a:off x="5940425" y="1098550"/>
            <a:ext cx="2992438" cy="20431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blinds(horizontal)">
                                      <p:cBhvr>
                                        <p:cTn id="7" dur="500"/>
                                        <p:tgtEl>
                                          <p:spTgt spid="25609"/>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31750"/>
                                        </p:tgtEl>
                                        <p:attrNameLst>
                                          <p:attrName>style.visibility</p:attrName>
                                        </p:attrNameLst>
                                      </p:cBhvr>
                                      <p:to>
                                        <p:strVal val="visible"/>
                                      </p:to>
                                    </p:set>
                                    <p:anim calcmode="lin" valueType="num">
                                      <p:cBhvr>
                                        <p:cTn id="10" dur="500" fill="hold"/>
                                        <p:tgtEl>
                                          <p:spTgt spid="31750"/>
                                        </p:tgtEl>
                                        <p:attrNameLst>
                                          <p:attrName>ppt_w</p:attrName>
                                        </p:attrNameLst>
                                      </p:cBhvr>
                                      <p:tavLst>
                                        <p:tav tm="0">
                                          <p:val>
                                            <p:fltVal val="0"/>
                                          </p:val>
                                        </p:tav>
                                        <p:tav tm="100000">
                                          <p:val>
                                            <p:strVal val="#ppt_w"/>
                                          </p:val>
                                        </p:tav>
                                      </p:tavLst>
                                    </p:anim>
                                    <p:anim calcmode="lin" valueType="num">
                                      <p:cBhvr>
                                        <p:cTn id="11" dur="500" fill="hold"/>
                                        <p:tgtEl>
                                          <p:spTgt spid="31750"/>
                                        </p:tgtEl>
                                        <p:attrNameLst>
                                          <p:attrName>ppt_h</p:attrName>
                                        </p:attrNameLst>
                                      </p:cBhvr>
                                      <p:tavLst>
                                        <p:tav tm="0">
                                          <p:val>
                                            <p:fltVal val="0"/>
                                          </p:val>
                                        </p:tav>
                                        <p:tav tm="100000">
                                          <p:val>
                                            <p:strVal val="#ppt_h"/>
                                          </p:val>
                                        </p:tav>
                                      </p:tavLst>
                                    </p:anim>
                                    <p:animEffect transition="in" filter="fade">
                                      <p:cBhvr>
                                        <p:cTn id="12" dur="500"/>
                                        <p:tgtEl>
                                          <p:spTgt spid="31750"/>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1752"/>
                                        </p:tgtEl>
                                        <p:attrNameLst>
                                          <p:attrName>style.visibility</p:attrName>
                                        </p:attrNameLst>
                                      </p:cBhvr>
                                      <p:to>
                                        <p:strVal val="visible"/>
                                      </p:to>
                                    </p:set>
                                    <p:animEffect transition="in" filter="randombar(horizontal)">
                                      <p:cBhvr>
                                        <p:cTn id="16" dur="500"/>
                                        <p:tgtEl>
                                          <p:spTgt spid="3175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5610"/>
                                        </p:tgtEl>
                                        <p:attrNameLst>
                                          <p:attrName>style.visibility</p:attrName>
                                        </p:attrNameLst>
                                      </p:cBhvr>
                                      <p:to>
                                        <p:strVal val="visible"/>
                                      </p:to>
                                    </p:set>
                                    <p:animEffect transition="in" filter="blinds(horizontal)">
                                      <p:cBhvr>
                                        <p:cTn id="21" dur="500"/>
                                        <p:tgtEl>
                                          <p:spTgt spid="25610"/>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1751"/>
                                        </p:tgtEl>
                                        <p:attrNameLst>
                                          <p:attrName>style.visibility</p:attrName>
                                        </p:attrNameLst>
                                      </p:cBhvr>
                                      <p:to>
                                        <p:strVal val="visible"/>
                                      </p:to>
                                    </p:set>
                                    <p:anim calcmode="lin" valueType="num">
                                      <p:cBhvr>
                                        <p:cTn id="24" dur="500" fill="hold"/>
                                        <p:tgtEl>
                                          <p:spTgt spid="31751"/>
                                        </p:tgtEl>
                                        <p:attrNameLst>
                                          <p:attrName>ppt_w</p:attrName>
                                        </p:attrNameLst>
                                      </p:cBhvr>
                                      <p:tavLst>
                                        <p:tav tm="0">
                                          <p:val>
                                            <p:fltVal val="0"/>
                                          </p:val>
                                        </p:tav>
                                        <p:tav tm="100000">
                                          <p:val>
                                            <p:strVal val="#ppt_w"/>
                                          </p:val>
                                        </p:tav>
                                      </p:tavLst>
                                    </p:anim>
                                    <p:anim calcmode="lin" valueType="num">
                                      <p:cBhvr>
                                        <p:cTn id="25" dur="500" fill="hold"/>
                                        <p:tgtEl>
                                          <p:spTgt spid="31751"/>
                                        </p:tgtEl>
                                        <p:attrNameLst>
                                          <p:attrName>ppt_h</p:attrName>
                                        </p:attrNameLst>
                                      </p:cBhvr>
                                      <p:tavLst>
                                        <p:tav tm="0">
                                          <p:val>
                                            <p:fltVal val="0"/>
                                          </p:val>
                                        </p:tav>
                                        <p:tav tm="100000">
                                          <p:val>
                                            <p:strVal val="#ppt_h"/>
                                          </p:val>
                                        </p:tav>
                                      </p:tavLst>
                                    </p:anim>
                                    <p:animEffect transition="in" filter="fade">
                                      <p:cBhvr>
                                        <p:cTn id="26" dur="500"/>
                                        <p:tgtEl>
                                          <p:spTgt spid="31751"/>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31753"/>
                                        </p:tgtEl>
                                        <p:attrNameLst>
                                          <p:attrName>style.visibility</p:attrName>
                                        </p:attrNameLst>
                                      </p:cBhvr>
                                      <p:to>
                                        <p:strVal val="visible"/>
                                      </p:to>
                                    </p:set>
                                    <p:animEffect transition="in" filter="randombar(horizontal)">
                                      <p:cBhvr>
                                        <p:cTn id="30"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Прямоугольник 4"/>
          <p:cNvSpPr>
            <a:spLocks noChangeArrowheads="1"/>
          </p:cNvSpPr>
          <p:nvPr/>
        </p:nvSpPr>
        <p:spPr bwMode="auto">
          <a:xfrm>
            <a:off x="179388" y="4652963"/>
            <a:ext cx="8713787" cy="2014537"/>
          </a:xfrm>
          <a:prstGeom prst="rect">
            <a:avLst/>
          </a:prstGeom>
          <a:noFill/>
          <a:ln w="9525">
            <a:noFill/>
            <a:miter lim="800000"/>
            <a:headEnd/>
            <a:tailEnd/>
          </a:ln>
        </p:spPr>
        <p:txBody>
          <a:bodyPr>
            <a:spAutoFit/>
          </a:bodyPr>
          <a:lstStyle/>
          <a:p>
            <a:r>
              <a:rPr lang="ru-RU" sz="1400" i="1"/>
              <a:t>       </a:t>
            </a:r>
            <a:r>
              <a:rPr lang="ru-RU" i="1">
                <a:latin typeface="Calibri" pitchFamily="34" charset="0"/>
              </a:rPr>
              <a:t>У НАСЕЛЕНИЯ ДО МИНИМАЛЬНОГО УРОВНЯ СНИЖЕНЫ ЭНЕРГОТРАТЫ. </a:t>
            </a:r>
            <a:endParaRPr lang="ru-RU" i="1"/>
          </a:p>
          <a:p>
            <a:endParaRPr lang="ru-RU" i="1"/>
          </a:p>
          <a:p>
            <a:r>
              <a:rPr lang="ru-RU" i="1">
                <a:latin typeface="Calibri" pitchFamily="34" charset="0"/>
              </a:rPr>
              <a:t>ТАКОЕ РЕЗКОЕ </a:t>
            </a:r>
            <a:r>
              <a:rPr lang="ru-RU" i="1"/>
              <a:t> </a:t>
            </a:r>
            <a:r>
              <a:rPr lang="ru-RU" i="1">
                <a:latin typeface="Calibri" pitchFamily="34" charset="0"/>
              </a:rPr>
              <a:t>СНИЖЕНИЕ ЭНЕРГОТРАТ СОПРОВОЖДАЕТСЯ СТОЛЬ ЖЕ </a:t>
            </a:r>
            <a:endParaRPr lang="ru-RU" i="1"/>
          </a:p>
          <a:p>
            <a:endParaRPr lang="ru-RU" i="1"/>
          </a:p>
          <a:p>
            <a:r>
              <a:rPr lang="ru-RU" i="1">
                <a:latin typeface="Calibri" pitchFamily="34" charset="0"/>
              </a:rPr>
              <a:t>РЕЗКИМ СНИЖЕНИЕМ И </a:t>
            </a:r>
            <a:r>
              <a:rPr lang="ru-RU" i="1"/>
              <a:t> </a:t>
            </a:r>
            <a:r>
              <a:rPr lang="ru-RU" i="1">
                <a:latin typeface="Calibri" pitchFamily="34" charset="0"/>
              </a:rPr>
              <a:t>ПОТРЕБНОСТИ В ЭНЕРГИИ, А ЗНАЧИТ И В ПИЩЕ, </a:t>
            </a:r>
            <a:endParaRPr lang="ru-RU" i="1"/>
          </a:p>
          <a:p>
            <a:endParaRPr lang="ru-RU" i="1"/>
          </a:p>
          <a:p>
            <a:r>
              <a:rPr lang="ru-RU" i="1">
                <a:latin typeface="Calibri" pitchFamily="34" charset="0"/>
              </a:rPr>
              <a:t>КАК ЕЕ ЕДИНСТВЕННОМ ИСТОЧНИКЕ…</a:t>
            </a:r>
          </a:p>
        </p:txBody>
      </p:sp>
      <p:pic>
        <p:nvPicPr>
          <p:cNvPr id="7" name="Picture 4" descr="E:\Клипарт\на зп-зн\david1.jpg"/>
          <p:cNvPicPr>
            <a:picLocks noChangeAspect="1" noChangeArrowheads="1"/>
          </p:cNvPicPr>
          <p:nvPr/>
        </p:nvPicPr>
        <p:blipFill>
          <a:blip r:embed="rId3"/>
          <a:srcRect/>
          <a:stretch>
            <a:fillRect/>
          </a:stretch>
        </p:blipFill>
        <p:spPr bwMode="auto">
          <a:xfrm>
            <a:off x="6732588" y="188913"/>
            <a:ext cx="2227262" cy="4508500"/>
          </a:xfrm>
          <a:prstGeom prst="rect">
            <a:avLst/>
          </a:prstGeom>
          <a:noFill/>
          <a:ln w="9525">
            <a:noFill/>
            <a:miter lim="800000"/>
            <a:headEnd/>
            <a:tailEnd/>
          </a:ln>
        </p:spPr>
      </p:pic>
      <p:pic>
        <p:nvPicPr>
          <p:cNvPr id="8" name="Picture 5" descr="E:\Клипарт\на зп-зн\10230369_119610576082_1.jpg"/>
          <p:cNvPicPr>
            <a:picLocks noChangeAspect="1" noChangeArrowheads="1"/>
          </p:cNvPicPr>
          <p:nvPr/>
        </p:nvPicPr>
        <p:blipFill>
          <a:blip r:embed="rId4"/>
          <a:srcRect l="18391" t="2222" r="25603" b="20000"/>
          <a:stretch>
            <a:fillRect/>
          </a:stretch>
        </p:blipFill>
        <p:spPr bwMode="auto">
          <a:xfrm>
            <a:off x="6732588" y="188913"/>
            <a:ext cx="2232025" cy="4508500"/>
          </a:xfrm>
          <a:prstGeom prst="rect">
            <a:avLst/>
          </a:prstGeom>
          <a:noFill/>
          <a:ln w="9525">
            <a:noFill/>
            <a:miter lim="800000"/>
            <a:headEnd/>
            <a:tailEnd/>
          </a:ln>
        </p:spPr>
      </p:pic>
      <p:graphicFrame>
        <p:nvGraphicFramePr>
          <p:cNvPr id="48133" name="Содержимое 3"/>
          <p:cNvGraphicFramePr>
            <a:graphicFrameLocks/>
          </p:cNvGraphicFramePr>
          <p:nvPr/>
        </p:nvGraphicFramePr>
        <p:xfrm>
          <a:off x="230188" y="527050"/>
          <a:ext cx="7747000" cy="4003675"/>
        </p:xfrm>
        <a:graphic>
          <a:graphicData uri="http://schemas.openxmlformats.org/presentationml/2006/ole">
            <mc:AlternateContent xmlns:mc="http://schemas.openxmlformats.org/markup-compatibility/2006">
              <mc:Choice xmlns:v="urn:schemas-microsoft-com:vml" Requires="v">
                <p:oleObj spid="_x0000_s48134" r:id="rId6" imgW="7748688" imgH="4005419" progId="Excel.Sheet.8">
                  <p:embed/>
                </p:oleObj>
              </mc:Choice>
              <mc:Fallback>
                <p:oleObj r:id="rId6" imgW="7748688" imgH="4005419" progId="Excel.Sheet.8">
                  <p:embed/>
                  <p:pic>
                    <p:nvPicPr>
                      <p:cNvPr id="0" name="Содержимое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188" y="527050"/>
                        <a:ext cx="7747000" cy="400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74613" y="295275"/>
          <a:ext cx="8356601" cy="4611688"/>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250825" y="4652963"/>
            <a:ext cx="8713788" cy="2032000"/>
          </a:xfrm>
          <a:prstGeom prst="rect">
            <a:avLst/>
          </a:prstGeom>
        </p:spPr>
        <p:txBody>
          <a:bodyPr>
            <a:spAutoFit/>
          </a:bodyPr>
          <a:lstStyle/>
          <a:p>
            <a:pPr fontAlgn="auto">
              <a:spcBef>
                <a:spcPts val="0"/>
              </a:spcBef>
              <a:spcAft>
                <a:spcPts val="0"/>
              </a:spcAft>
              <a:defRPr/>
            </a:pPr>
            <a:r>
              <a:rPr lang="ru-RU" sz="1400" i="1" dirty="0">
                <a:latin typeface="+mn-lt"/>
                <a:cs typeface="+mn-cs"/>
              </a:rPr>
              <a:t>У НАСЕЛЕНИЯ ДО МИНИМАЛЬНОГО УРОВНЯ СНИЖЕНЫ ЭНЕРГОТРАТЫ. ТАКОЕ РЕЗКОЕ СНИЖЕНИЕ ЭНЕРГОТРАТ СОПРОВОЖДАЕТЬСЯ СТОЛЬ ЖЕ РЕЗКИМ СНИЖЕНИЕМ И ПОТРЕБНОСТИ В ЭНЕРГИИ, А ЗНАЧИТ И В ПИЩЕ, КАК ЕЕ ЕДИНСТВЕННОМ ИСТОЧНИКЕ</a:t>
            </a:r>
            <a:r>
              <a:rPr lang="ru-RU" sz="1400" i="1" dirty="0">
                <a:solidFill>
                  <a:schemeClr val="tx1">
                    <a:lumMod val="95000"/>
                    <a:lumOff val="5000"/>
                  </a:schemeClr>
                </a:solidFill>
                <a:latin typeface="+mn-lt"/>
                <a:cs typeface="+mn-cs"/>
              </a:rPr>
              <a:t>…</a:t>
            </a:r>
            <a:r>
              <a:rPr lang="ru-RU" sz="1400" dirty="0">
                <a:solidFill>
                  <a:srgbClr val="FF0000"/>
                </a:solidFill>
                <a:latin typeface="+mn-lt"/>
                <a:cs typeface="+mn-cs"/>
              </a:rPr>
              <a:t> </a:t>
            </a:r>
          </a:p>
          <a:p>
            <a:pPr fontAlgn="auto">
              <a:spcBef>
                <a:spcPts val="0"/>
              </a:spcBef>
              <a:spcAft>
                <a:spcPts val="0"/>
              </a:spcAft>
              <a:defRPr/>
            </a:pPr>
            <a:r>
              <a:rPr lang="ru-RU" sz="1400" i="1" dirty="0">
                <a:solidFill>
                  <a:srgbClr val="FF0000"/>
                </a:solidFill>
                <a:latin typeface="+mn-lt"/>
                <a:cs typeface="+mn-cs"/>
              </a:rPr>
              <a:t>В ТО ЖЕ ВРЕМЯ ПОТРЕБНОСТЬ В ДРУГИХ ЖИЗНЕННО ВАЖНЫХ ПИЩЕВЫХ ВЕЩЕСТВАХ ИЗМЕНИЛАСЬ НЕЗНАЧИТЕЛЬНО. ОБРАЗОВАВШИЕСЯ «НОЖНИЦЫ» И ЯВЛЯЮТЬСЯ ТОЙ ОБЪЕКТИВНОЙ ПРИЧИНОЙ, ПО КОТОРОЙ СОВРЕМЕННЫЙ ЧЕЛОВЕК НЕ МОЖЕТ, ДАЖЕ ТЕОРЕТИЧЕСКИ, ИЗ ОБЫЧНЫХ  И НАТУРАЛЬНЫХ ПРОДУКТОВ ПОЛУЧИТЬ МИКРОНУТРИЕНТЫ В ДОЛЖНОМ КОЛ-ВЕ. ИНЫМИ СЛОВАМИ ДЕФИЦИТ ПИТАТЕЛЬНЫХ ВЕЩЕСТВ ЗАПРОГРАММИРОВАН (ГУ НИИ ПИТАНИЯ РАМН, ТУТЕЛЬЯН В.А., 2007).</a:t>
            </a:r>
            <a:endParaRPr lang="ru-RU" sz="1400" i="1" dirty="0">
              <a:latin typeface="+mn-lt"/>
              <a:cs typeface="+mn-cs"/>
            </a:endParaRPr>
          </a:p>
        </p:txBody>
      </p:sp>
      <p:sp>
        <p:nvSpPr>
          <p:cNvPr id="10" name="TextBox 9"/>
          <p:cNvSpPr txBox="1">
            <a:spLocks noChangeArrowheads="1"/>
          </p:cNvSpPr>
          <p:nvPr/>
        </p:nvSpPr>
        <p:spPr bwMode="auto">
          <a:xfrm rot="-1453253">
            <a:off x="7315200" y="930275"/>
            <a:ext cx="936625" cy="585788"/>
          </a:xfrm>
          <a:prstGeom prst="rect">
            <a:avLst/>
          </a:prstGeom>
          <a:noFill/>
          <a:ln w="9525">
            <a:noFill/>
            <a:miter lim="800000"/>
            <a:headEnd/>
            <a:tailEnd/>
          </a:ln>
        </p:spPr>
        <p:txBody>
          <a:bodyPr>
            <a:spAutoFit/>
          </a:bodyPr>
          <a:lstStyle/>
          <a:p>
            <a:r>
              <a:rPr lang="en-US" sz="3200">
                <a:solidFill>
                  <a:srgbClr val="00B050"/>
                </a:solidFill>
                <a:latin typeface="Calibri" pitchFamily="34" charset="0"/>
              </a:rPr>
              <a:t>Zn</a:t>
            </a:r>
            <a:endParaRPr lang="ru-RU" sz="3200">
              <a:solidFill>
                <a:srgbClr val="00B050"/>
              </a:solidFill>
              <a:latin typeface="Calibri" pitchFamily="34" charset="0"/>
            </a:endParaRPr>
          </a:p>
        </p:txBody>
      </p:sp>
      <p:sp>
        <p:nvSpPr>
          <p:cNvPr id="11" name="TextBox 10"/>
          <p:cNvSpPr txBox="1">
            <a:spLocks noChangeArrowheads="1"/>
          </p:cNvSpPr>
          <p:nvPr/>
        </p:nvSpPr>
        <p:spPr bwMode="auto">
          <a:xfrm>
            <a:off x="7524750" y="620713"/>
            <a:ext cx="935038" cy="584200"/>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Ca</a:t>
            </a:r>
            <a:endParaRPr lang="ru-RU" sz="3200">
              <a:solidFill>
                <a:srgbClr val="FF0000"/>
              </a:solidFill>
              <a:latin typeface="Calibri" pitchFamily="34" charset="0"/>
            </a:endParaRPr>
          </a:p>
        </p:txBody>
      </p:sp>
      <p:sp>
        <p:nvSpPr>
          <p:cNvPr id="12" name="TextBox 11"/>
          <p:cNvSpPr txBox="1">
            <a:spLocks noChangeArrowheads="1"/>
          </p:cNvSpPr>
          <p:nvPr/>
        </p:nvSpPr>
        <p:spPr bwMode="auto">
          <a:xfrm rot="-594878">
            <a:off x="7927975" y="1776413"/>
            <a:ext cx="936625" cy="585787"/>
          </a:xfrm>
          <a:prstGeom prst="rect">
            <a:avLst/>
          </a:prstGeom>
          <a:noFill/>
          <a:ln w="9525">
            <a:noFill/>
            <a:miter lim="800000"/>
            <a:headEnd/>
            <a:tailEnd/>
          </a:ln>
        </p:spPr>
        <p:txBody>
          <a:bodyPr>
            <a:spAutoFit/>
          </a:bodyPr>
          <a:lstStyle/>
          <a:p>
            <a:r>
              <a:rPr lang="en-US" sz="3200">
                <a:solidFill>
                  <a:srgbClr val="33CC33"/>
                </a:solidFill>
                <a:latin typeface="Calibri" pitchFamily="34" charset="0"/>
              </a:rPr>
              <a:t>Fe</a:t>
            </a:r>
            <a:endParaRPr lang="ru-RU" sz="3200">
              <a:solidFill>
                <a:srgbClr val="33CC33"/>
              </a:solidFill>
              <a:latin typeface="Calibri" pitchFamily="34" charset="0"/>
            </a:endParaRPr>
          </a:p>
        </p:txBody>
      </p:sp>
      <p:sp>
        <p:nvSpPr>
          <p:cNvPr id="13" name="TextBox 12"/>
          <p:cNvSpPr txBox="1">
            <a:spLocks noChangeArrowheads="1"/>
          </p:cNvSpPr>
          <p:nvPr/>
        </p:nvSpPr>
        <p:spPr bwMode="auto">
          <a:xfrm rot="-3319454">
            <a:off x="6913562" y="2035176"/>
            <a:ext cx="942975" cy="584200"/>
          </a:xfrm>
          <a:prstGeom prst="rect">
            <a:avLst/>
          </a:prstGeom>
          <a:noFill/>
          <a:ln w="9525">
            <a:noFill/>
            <a:miter lim="800000"/>
            <a:headEnd/>
            <a:tailEnd/>
          </a:ln>
        </p:spPr>
        <p:txBody>
          <a:bodyPr>
            <a:spAutoFit/>
          </a:bodyPr>
          <a:lstStyle/>
          <a:p>
            <a:r>
              <a:rPr lang="en-US" sz="3200">
                <a:solidFill>
                  <a:srgbClr val="0070C0"/>
                </a:solidFill>
                <a:latin typeface="Calibri" pitchFamily="34" charset="0"/>
              </a:rPr>
              <a:t>Na</a:t>
            </a:r>
            <a:endParaRPr lang="ru-RU" sz="3200">
              <a:solidFill>
                <a:srgbClr val="0070C0"/>
              </a:solidFill>
              <a:latin typeface="Calibri" pitchFamily="34" charset="0"/>
            </a:endParaRPr>
          </a:p>
        </p:txBody>
      </p:sp>
      <p:sp>
        <p:nvSpPr>
          <p:cNvPr id="14" name="TextBox 13"/>
          <p:cNvSpPr txBox="1">
            <a:spLocks noChangeArrowheads="1"/>
          </p:cNvSpPr>
          <p:nvPr/>
        </p:nvSpPr>
        <p:spPr bwMode="auto">
          <a:xfrm>
            <a:off x="7956550" y="1341438"/>
            <a:ext cx="503238" cy="584200"/>
          </a:xfrm>
          <a:prstGeom prst="rect">
            <a:avLst/>
          </a:prstGeom>
          <a:noFill/>
          <a:ln w="9525">
            <a:noFill/>
            <a:miter lim="800000"/>
            <a:headEnd/>
            <a:tailEnd/>
          </a:ln>
        </p:spPr>
        <p:txBody>
          <a:bodyPr>
            <a:spAutoFit/>
          </a:bodyPr>
          <a:lstStyle/>
          <a:p>
            <a:r>
              <a:rPr lang="en-US" sz="3200">
                <a:latin typeface="Calibri" pitchFamily="34" charset="0"/>
              </a:rPr>
              <a:t>K</a:t>
            </a:r>
            <a:endParaRPr lang="ru-RU" sz="3200">
              <a:latin typeface="Calibri" pitchFamily="34" charset="0"/>
            </a:endParaRPr>
          </a:p>
        </p:txBody>
      </p:sp>
      <p:sp>
        <p:nvSpPr>
          <p:cNvPr id="15" name="TextBox 14"/>
          <p:cNvSpPr txBox="1">
            <a:spLocks noChangeArrowheads="1"/>
          </p:cNvSpPr>
          <p:nvPr/>
        </p:nvSpPr>
        <p:spPr bwMode="auto">
          <a:xfrm>
            <a:off x="7956550" y="2349500"/>
            <a:ext cx="936625" cy="584200"/>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Mg</a:t>
            </a:r>
            <a:endParaRPr lang="ru-RU" sz="3200">
              <a:solidFill>
                <a:srgbClr val="FF0000"/>
              </a:solidFill>
              <a:latin typeface="Calibri" pitchFamily="34" charset="0"/>
            </a:endParaRPr>
          </a:p>
        </p:txBody>
      </p:sp>
      <p:sp>
        <p:nvSpPr>
          <p:cNvPr id="16" name="TextBox 15"/>
          <p:cNvSpPr txBox="1">
            <a:spLocks noChangeArrowheads="1"/>
          </p:cNvSpPr>
          <p:nvPr/>
        </p:nvSpPr>
        <p:spPr bwMode="auto">
          <a:xfrm rot="2635251">
            <a:off x="6732588" y="2951163"/>
            <a:ext cx="935037" cy="585787"/>
          </a:xfrm>
          <a:prstGeom prst="rect">
            <a:avLst/>
          </a:prstGeom>
          <a:noFill/>
          <a:ln w="9525">
            <a:noFill/>
            <a:miter lim="800000"/>
            <a:headEnd/>
            <a:tailEnd/>
          </a:ln>
        </p:spPr>
        <p:txBody>
          <a:bodyPr>
            <a:spAutoFit/>
          </a:bodyPr>
          <a:lstStyle/>
          <a:p>
            <a:r>
              <a:rPr lang="en-US" sz="3200">
                <a:solidFill>
                  <a:srgbClr val="8C7F46"/>
                </a:solidFill>
                <a:latin typeface="Calibri" pitchFamily="34" charset="0"/>
              </a:rPr>
              <a:t>Mn</a:t>
            </a:r>
            <a:endParaRPr lang="ru-RU" sz="3200">
              <a:solidFill>
                <a:srgbClr val="8C7F46"/>
              </a:solidFill>
              <a:latin typeface="Calibri" pitchFamily="34" charset="0"/>
            </a:endParaRPr>
          </a:p>
        </p:txBody>
      </p:sp>
      <p:sp>
        <p:nvSpPr>
          <p:cNvPr id="17" name="TextBox 16"/>
          <p:cNvSpPr txBox="1">
            <a:spLocks noChangeArrowheads="1"/>
          </p:cNvSpPr>
          <p:nvPr/>
        </p:nvSpPr>
        <p:spPr bwMode="auto">
          <a:xfrm rot="-1013018">
            <a:off x="7308850" y="3573463"/>
            <a:ext cx="576263" cy="584200"/>
          </a:xfrm>
          <a:prstGeom prst="rect">
            <a:avLst/>
          </a:prstGeom>
          <a:noFill/>
          <a:ln w="9525">
            <a:noFill/>
            <a:miter lim="800000"/>
            <a:headEnd/>
            <a:tailEnd/>
          </a:ln>
        </p:spPr>
        <p:txBody>
          <a:bodyPr>
            <a:spAutoFit/>
          </a:bodyPr>
          <a:lstStyle/>
          <a:p>
            <a:r>
              <a:rPr lang="en-US" sz="3200">
                <a:solidFill>
                  <a:srgbClr val="FF0000"/>
                </a:solidFill>
                <a:latin typeface="Calibri" pitchFamily="34" charset="0"/>
              </a:rPr>
              <a:t>P</a:t>
            </a:r>
            <a:endParaRPr lang="ru-RU" sz="3200">
              <a:solidFill>
                <a:srgbClr val="FF0000"/>
              </a:solidFill>
              <a:latin typeface="Calibri" pitchFamily="34" charset="0"/>
            </a:endParaRPr>
          </a:p>
        </p:txBody>
      </p:sp>
      <p:sp>
        <p:nvSpPr>
          <p:cNvPr id="18" name="TextBox 17"/>
          <p:cNvSpPr txBox="1">
            <a:spLocks noChangeArrowheads="1"/>
          </p:cNvSpPr>
          <p:nvPr/>
        </p:nvSpPr>
        <p:spPr bwMode="auto">
          <a:xfrm>
            <a:off x="7524750" y="2924175"/>
            <a:ext cx="287338" cy="585788"/>
          </a:xfrm>
          <a:prstGeom prst="rect">
            <a:avLst/>
          </a:prstGeom>
          <a:noFill/>
          <a:ln w="9525">
            <a:noFill/>
            <a:miter lim="800000"/>
            <a:headEnd/>
            <a:tailEnd/>
          </a:ln>
        </p:spPr>
        <p:txBody>
          <a:bodyPr>
            <a:spAutoFit/>
          </a:bodyPr>
          <a:lstStyle/>
          <a:p>
            <a:r>
              <a:rPr lang="en-US" sz="3200">
                <a:latin typeface="Calibri" pitchFamily="34" charset="0"/>
              </a:rPr>
              <a:t>I</a:t>
            </a:r>
            <a:endParaRPr lang="ru-RU" sz="3200">
              <a:latin typeface="Calibri" pitchFamily="34" charset="0"/>
            </a:endParaRPr>
          </a:p>
        </p:txBody>
      </p:sp>
      <p:sp>
        <p:nvSpPr>
          <p:cNvPr id="19" name="TextBox 18"/>
          <p:cNvSpPr txBox="1">
            <a:spLocks noChangeArrowheads="1"/>
          </p:cNvSpPr>
          <p:nvPr/>
        </p:nvSpPr>
        <p:spPr bwMode="auto">
          <a:xfrm rot="-1666465">
            <a:off x="7823200" y="3036888"/>
            <a:ext cx="935038" cy="585787"/>
          </a:xfrm>
          <a:prstGeom prst="rect">
            <a:avLst/>
          </a:prstGeom>
          <a:noFill/>
          <a:ln w="9525">
            <a:noFill/>
            <a:miter lim="800000"/>
            <a:headEnd/>
            <a:tailEnd/>
          </a:ln>
        </p:spPr>
        <p:txBody>
          <a:bodyPr>
            <a:spAutoFit/>
          </a:bodyPr>
          <a:lstStyle/>
          <a:p>
            <a:r>
              <a:rPr lang="en-US" sz="3200">
                <a:solidFill>
                  <a:srgbClr val="009900"/>
                </a:solidFill>
                <a:latin typeface="Calibri" pitchFamily="34" charset="0"/>
              </a:rPr>
              <a:t>Cu</a:t>
            </a:r>
            <a:endParaRPr lang="ru-RU" sz="3200">
              <a:solidFill>
                <a:srgbClr val="009900"/>
              </a:solidFill>
              <a:latin typeface="Calibri" pitchFamily="34" charset="0"/>
            </a:endParaRPr>
          </a:p>
        </p:txBody>
      </p:sp>
      <p:sp>
        <p:nvSpPr>
          <p:cNvPr id="20" name="TextBox 19"/>
          <p:cNvSpPr txBox="1">
            <a:spLocks noChangeArrowheads="1"/>
          </p:cNvSpPr>
          <p:nvPr/>
        </p:nvSpPr>
        <p:spPr bwMode="auto">
          <a:xfrm rot="955321">
            <a:off x="7370763" y="2249488"/>
            <a:ext cx="936625" cy="585787"/>
          </a:xfrm>
          <a:prstGeom prst="rect">
            <a:avLst/>
          </a:prstGeom>
          <a:noFill/>
          <a:ln w="9525">
            <a:noFill/>
            <a:miter lim="800000"/>
            <a:headEnd/>
            <a:tailEnd/>
          </a:ln>
        </p:spPr>
        <p:txBody>
          <a:bodyPr>
            <a:spAutoFit/>
          </a:bodyPr>
          <a:lstStyle/>
          <a:p>
            <a:r>
              <a:rPr lang="en-US" sz="3200">
                <a:solidFill>
                  <a:srgbClr val="FFC000"/>
                </a:solidFill>
                <a:latin typeface="Calibri" pitchFamily="34" charset="0"/>
              </a:rPr>
              <a:t>Ag</a:t>
            </a:r>
            <a:endParaRPr lang="ru-RU" sz="3200">
              <a:solidFill>
                <a:srgbClr val="FFC000"/>
              </a:solidFill>
              <a:latin typeface="Calibri" pitchFamily="34" charset="0"/>
            </a:endParaRPr>
          </a:p>
        </p:txBody>
      </p:sp>
      <p:sp>
        <p:nvSpPr>
          <p:cNvPr id="21" name="TextBox 20"/>
          <p:cNvSpPr txBox="1">
            <a:spLocks noChangeArrowheads="1"/>
          </p:cNvSpPr>
          <p:nvPr/>
        </p:nvSpPr>
        <p:spPr bwMode="auto">
          <a:xfrm rot="635247">
            <a:off x="7210425" y="1493838"/>
            <a:ext cx="935038" cy="584200"/>
          </a:xfrm>
          <a:prstGeom prst="rect">
            <a:avLst/>
          </a:prstGeom>
          <a:noFill/>
          <a:ln w="9525">
            <a:noFill/>
            <a:miter lim="800000"/>
            <a:headEnd/>
            <a:tailEnd/>
          </a:ln>
        </p:spPr>
        <p:txBody>
          <a:bodyPr>
            <a:spAutoFit/>
          </a:bodyPr>
          <a:lstStyle/>
          <a:p>
            <a:r>
              <a:rPr lang="en-US" sz="3200">
                <a:solidFill>
                  <a:srgbClr val="7030A0"/>
                </a:solidFill>
                <a:latin typeface="Calibri" pitchFamily="34" charset="0"/>
              </a:rPr>
              <a:t>Se</a:t>
            </a:r>
            <a:endParaRPr lang="ru-RU" sz="3200">
              <a:solidFill>
                <a:srgbClr val="7030A0"/>
              </a:solidFill>
              <a:latin typeface="Calibri" pitchFamily="34" charset="0"/>
            </a:endParaRPr>
          </a:p>
        </p:txBody>
      </p:sp>
      <p:sp>
        <p:nvSpPr>
          <p:cNvPr id="22" name="TextBox 21"/>
          <p:cNvSpPr txBox="1">
            <a:spLocks noChangeArrowheads="1"/>
          </p:cNvSpPr>
          <p:nvPr/>
        </p:nvSpPr>
        <p:spPr bwMode="auto">
          <a:xfrm rot="1091568">
            <a:off x="8140700" y="1112838"/>
            <a:ext cx="935038" cy="584200"/>
          </a:xfrm>
          <a:prstGeom prst="rect">
            <a:avLst/>
          </a:prstGeom>
          <a:noFill/>
          <a:ln w="9525">
            <a:noFill/>
            <a:miter lim="800000"/>
            <a:headEnd/>
            <a:tailEnd/>
          </a:ln>
        </p:spPr>
        <p:txBody>
          <a:bodyPr>
            <a:spAutoFit/>
          </a:bodyPr>
          <a:lstStyle/>
          <a:p>
            <a:r>
              <a:rPr lang="en-US" sz="3200">
                <a:solidFill>
                  <a:srgbClr val="B01004"/>
                </a:solidFill>
                <a:latin typeface="Calibri" pitchFamily="34" charset="0"/>
              </a:rPr>
              <a:t>Br</a:t>
            </a:r>
            <a:endParaRPr lang="ru-RU" sz="3200">
              <a:solidFill>
                <a:srgbClr val="B01004"/>
              </a:solidFill>
              <a:latin typeface="Calibri" pitchFamily="34" charset="0"/>
            </a:endParaRPr>
          </a:p>
        </p:txBody>
      </p:sp>
      <p:sp>
        <p:nvSpPr>
          <p:cNvPr id="23" name="TextBox 22"/>
          <p:cNvSpPr txBox="1"/>
          <p:nvPr/>
        </p:nvSpPr>
        <p:spPr>
          <a:xfrm rot="593297">
            <a:off x="7786688" y="3617913"/>
            <a:ext cx="576262" cy="585787"/>
          </a:xfrm>
          <a:prstGeom prst="rect">
            <a:avLst/>
          </a:prstGeom>
          <a:noFill/>
        </p:spPr>
        <p:txBody>
          <a:bodyPr>
            <a:spAutoFit/>
          </a:bodyPr>
          <a:lstStyle/>
          <a:p>
            <a:pPr fontAlgn="auto">
              <a:spcBef>
                <a:spcPts val="0"/>
              </a:spcBef>
              <a:spcAft>
                <a:spcPts val="0"/>
              </a:spcAft>
              <a:defRPr/>
            </a:pPr>
            <a:r>
              <a:rPr lang="en-US" sz="3200" dirty="0">
                <a:solidFill>
                  <a:schemeClr val="bg2">
                    <a:lumMod val="60000"/>
                    <a:lumOff val="40000"/>
                  </a:schemeClr>
                </a:solidFill>
                <a:latin typeface="+mn-lt"/>
                <a:cs typeface="+mn-cs"/>
              </a:rPr>
              <a:t>V</a:t>
            </a:r>
            <a:endParaRPr lang="ru-RU" sz="3200" dirty="0">
              <a:solidFill>
                <a:schemeClr val="bg2">
                  <a:lumMod val="60000"/>
                  <a:lumOff val="40000"/>
                </a:schemeClr>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1" dur="500"/>
                                        <p:tgtEl>
                                          <p:spTgt spid="5">
                                            <p:txEl>
                                              <p:pRg st="1" end="1"/>
                                            </p:txEl>
                                          </p:spTgt>
                                        </p:tgtEl>
                                      </p:cBhvr>
                                    </p:animEffect>
                                  </p:childTnLst>
                                </p:cTn>
                              </p:par>
                            </p:childTnLst>
                          </p:cTn>
                        </p:par>
                        <p:par>
                          <p:cTn id="12" fill="hold">
                            <p:stCondLst>
                              <p:cond delay="1000"/>
                            </p:stCondLst>
                            <p:childTnLst>
                              <p:par>
                                <p:cTn id="13" presetID="35"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anim calcmode="lin" valueType="num">
                                      <p:cBhvr>
                                        <p:cTn id="16" dur="2000" fill="hold"/>
                                        <p:tgtEl>
                                          <p:spTgt spid="20"/>
                                        </p:tgtEl>
                                        <p:attrNameLst>
                                          <p:attrName>style.rotation</p:attrName>
                                        </p:attrNameLst>
                                      </p:cBhvr>
                                      <p:tavLst>
                                        <p:tav tm="0">
                                          <p:val>
                                            <p:fltVal val="720"/>
                                          </p:val>
                                        </p:tav>
                                        <p:tav tm="100000">
                                          <p:val>
                                            <p:fltVal val="0"/>
                                          </p:val>
                                        </p:tav>
                                      </p:tavLst>
                                    </p:anim>
                                    <p:anim calcmode="lin" valueType="num">
                                      <p:cBhvr>
                                        <p:cTn id="17" dur="2000" fill="hold"/>
                                        <p:tgtEl>
                                          <p:spTgt spid="20"/>
                                        </p:tgtEl>
                                        <p:attrNameLst>
                                          <p:attrName>ppt_h</p:attrName>
                                        </p:attrNameLst>
                                      </p:cBhvr>
                                      <p:tavLst>
                                        <p:tav tm="0">
                                          <p:val>
                                            <p:fltVal val="0"/>
                                          </p:val>
                                        </p:tav>
                                        <p:tav tm="100000">
                                          <p:val>
                                            <p:strVal val="#ppt_h"/>
                                          </p:val>
                                        </p:tav>
                                      </p:tavLst>
                                    </p:anim>
                                    <p:anim calcmode="lin" valueType="num">
                                      <p:cBhvr>
                                        <p:cTn id="18" dur="2000" fill="hold"/>
                                        <p:tgtEl>
                                          <p:spTgt spid="20"/>
                                        </p:tgtEl>
                                        <p:attrNameLst>
                                          <p:attrName>ppt_w</p:attrName>
                                        </p:attrNameLst>
                                      </p:cBhvr>
                                      <p:tavLst>
                                        <p:tav tm="0">
                                          <p:val>
                                            <p:fltVal val="0"/>
                                          </p:val>
                                        </p:tav>
                                        <p:tav tm="100000">
                                          <p:val>
                                            <p:strVal val="#ppt_w"/>
                                          </p:val>
                                        </p:tav>
                                      </p:tavLst>
                                    </p:anim>
                                  </p:childTnLst>
                                </p:cTn>
                              </p:par>
                            </p:childTnLst>
                          </p:cTn>
                        </p:par>
                        <p:par>
                          <p:cTn id="19" fill="hold">
                            <p:stCondLst>
                              <p:cond delay="3000"/>
                            </p:stCondLst>
                            <p:childTnLst>
                              <p:par>
                                <p:cTn id="20" presetID="35"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anim calcmode="lin" valueType="num">
                                      <p:cBhvr>
                                        <p:cTn id="23" dur="2000" fill="hold"/>
                                        <p:tgtEl>
                                          <p:spTgt spid="21"/>
                                        </p:tgtEl>
                                        <p:attrNameLst>
                                          <p:attrName>style.rotation</p:attrName>
                                        </p:attrNameLst>
                                      </p:cBhvr>
                                      <p:tavLst>
                                        <p:tav tm="0">
                                          <p:val>
                                            <p:fltVal val="720"/>
                                          </p:val>
                                        </p:tav>
                                        <p:tav tm="100000">
                                          <p:val>
                                            <p:fltVal val="0"/>
                                          </p:val>
                                        </p:tav>
                                      </p:tavLst>
                                    </p:anim>
                                    <p:anim calcmode="lin" valueType="num">
                                      <p:cBhvr>
                                        <p:cTn id="24" dur="2000" fill="hold"/>
                                        <p:tgtEl>
                                          <p:spTgt spid="21"/>
                                        </p:tgtEl>
                                        <p:attrNameLst>
                                          <p:attrName>ppt_h</p:attrName>
                                        </p:attrNameLst>
                                      </p:cBhvr>
                                      <p:tavLst>
                                        <p:tav tm="0">
                                          <p:val>
                                            <p:fltVal val="0"/>
                                          </p:val>
                                        </p:tav>
                                        <p:tav tm="100000">
                                          <p:val>
                                            <p:strVal val="#ppt_h"/>
                                          </p:val>
                                        </p:tav>
                                      </p:tavLst>
                                    </p:anim>
                                    <p:anim calcmode="lin" valueType="num">
                                      <p:cBhvr>
                                        <p:cTn id="25" dur="2000" fill="hold"/>
                                        <p:tgtEl>
                                          <p:spTgt spid="21"/>
                                        </p:tgtEl>
                                        <p:attrNameLst>
                                          <p:attrName>ppt_w</p:attrName>
                                        </p:attrNameLst>
                                      </p:cBhvr>
                                      <p:tavLst>
                                        <p:tav tm="0">
                                          <p:val>
                                            <p:fltVal val="0"/>
                                          </p:val>
                                        </p:tav>
                                        <p:tav tm="100000">
                                          <p:val>
                                            <p:strVal val="#ppt_w"/>
                                          </p:val>
                                        </p:tav>
                                      </p:tavLst>
                                    </p:anim>
                                  </p:childTnLst>
                                </p:cTn>
                              </p:par>
                            </p:childTnLst>
                          </p:cTn>
                        </p:par>
                        <p:par>
                          <p:cTn id="26" fill="hold">
                            <p:stCondLst>
                              <p:cond delay="5000"/>
                            </p:stCondLst>
                            <p:childTnLst>
                              <p:par>
                                <p:cTn id="27" presetID="35"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anim calcmode="lin" valueType="num">
                                      <p:cBhvr>
                                        <p:cTn id="30" dur="2000" fill="hold"/>
                                        <p:tgtEl>
                                          <p:spTgt spid="11"/>
                                        </p:tgtEl>
                                        <p:attrNameLst>
                                          <p:attrName>style.rotation</p:attrName>
                                        </p:attrNameLst>
                                      </p:cBhvr>
                                      <p:tavLst>
                                        <p:tav tm="0">
                                          <p:val>
                                            <p:fltVal val="720"/>
                                          </p:val>
                                        </p:tav>
                                        <p:tav tm="100000">
                                          <p:val>
                                            <p:fltVal val="0"/>
                                          </p:val>
                                        </p:tav>
                                      </p:tavLst>
                                    </p:anim>
                                    <p:anim calcmode="lin" valueType="num">
                                      <p:cBhvr>
                                        <p:cTn id="31" dur="2000" fill="hold"/>
                                        <p:tgtEl>
                                          <p:spTgt spid="11"/>
                                        </p:tgtEl>
                                        <p:attrNameLst>
                                          <p:attrName>ppt_h</p:attrName>
                                        </p:attrNameLst>
                                      </p:cBhvr>
                                      <p:tavLst>
                                        <p:tav tm="0">
                                          <p:val>
                                            <p:fltVal val="0"/>
                                          </p:val>
                                        </p:tav>
                                        <p:tav tm="100000">
                                          <p:val>
                                            <p:strVal val="#ppt_h"/>
                                          </p:val>
                                        </p:tav>
                                      </p:tavLst>
                                    </p:anim>
                                    <p:anim calcmode="lin" valueType="num">
                                      <p:cBhvr>
                                        <p:cTn id="32" dur="2000" fill="hold"/>
                                        <p:tgtEl>
                                          <p:spTgt spid="11"/>
                                        </p:tgtEl>
                                        <p:attrNameLst>
                                          <p:attrName>ppt_w</p:attrName>
                                        </p:attrNameLst>
                                      </p:cBhvr>
                                      <p:tavLst>
                                        <p:tav tm="0">
                                          <p:val>
                                            <p:fltVal val="0"/>
                                          </p:val>
                                        </p:tav>
                                        <p:tav tm="100000">
                                          <p:val>
                                            <p:strVal val="#ppt_w"/>
                                          </p:val>
                                        </p:tav>
                                      </p:tavLst>
                                    </p:anim>
                                  </p:childTnLst>
                                </p:cTn>
                              </p:par>
                            </p:childTnLst>
                          </p:cTn>
                        </p:par>
                        <p:par>
                          <p:cTn id="33" fill="hold">
                            <p:stCondLst>
                              <p:cond delay="7000"/>
                            </p:stCondLst>
                            <p:childTnLst>
                              <p:par>
                                <p:cTn id="34" presetID="35"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anim calcmode="lin" valueType="num">
                                      <p:cBhvr>
                                        <p:cTn id="37" dur="2000" fill="hold"/>
                                        <p:tgtEl>
                                          <p:spTgt spid="12"/>
                                        </p:tgtEl>
                                        <p:attrNameLst>
                                          <p:attrName>style.rotation</p:attrName>
                                        </p:attrNameLst>
                                      </p:cBhvr>
                                      <p:tavLst>
                                        <p:tav tm="0">
                                          <p:val>
                                            <p:fltVal val="720"/>
                                          </p:val>
                                        </p:tav>
                                        <p:tav tm="100000">
                                          <p:val>
                                            <p:fltVal val="0"/>
                                          </p:val>
                                        </p:tav>
                                      </p:tavLst>
                                    </p:anim>
                                    <p:anim calcmode="lin" valueType="num">
                                      <p:cBhvr>
                                        <p:cTn id="38" dur="2000" fill="hold"/>
                                        <p:tgtEl>
                                          <p:spTgt spid="12"/>
                                        </p:tgtEl>
                                        <p:attrNameLst>
                                          <p:attrName>ppt_h</p:attrName>
                                        </p:attrNameLst>
                                      </p:cBhvr>
                                      <p:tavLst>
                                        <p:tav tm="0">
                                          <p:val>
                                            <p:fltVal val="0"/>
                                          </p:val>
                                        </p:tav>
                                        <p:tav tm="100000">
                                          <p:val>
                                            <p:strVal val="#ppt_h"/>
                                          </p:val>
                                        </p:tav>
                                      </p:tavLst>
                                    </p:anim>
                                    <p:anim calcmode="lin" valueType="num">
                                      <p:cBhvr>
                                        <p:cTn id="39" dur="2000" fill="hold"/>
                                        <p:tgtEl>
                                          <p:spTgt spid="12"/>
                                        </p:tgtEl>
                                        <p:attrNameLst>
                                          <p:attrName>ppt_w</p:attrName>
                                        </p:attrNameLst>
                                      </p:cBhvr>
                                      <p:tavLst>
                                        <p:tav tm="0">
                                          <p:val>
                                            <p:fltVal val="0"/>
                                          </p:val>
                                        </p:tav>
                                        <p:tav tm="100000">
                                          <p:val>
                                            <p:strVal val="#ppt_w"/>
                                          </p:val>
                                        </p:tav>
                                      </p:tavLst>
                                    </p:anim>
                                  </p:childTnLst>
                                </p:cTn>
                              </p:par>
                            </p:childTnLst>
                          </p:cTn>
                        </p:par>
                        <p:par>
                          <p:cTn id="40" fill="hold">
                            <p:stCondLst>
                              <p:cond delay="9000"/>
                            </p:stCondLst>
                            <p:childTnLst>
                              <p:par>
                                <p:cTn id="41" presetID="35"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anim calcmode="lin" valueType="num">
                                      <p:cBhvr>
                                        <p:cTn id="44" dur="2000" fill="hold"/>
                                        <p:tgtEl>
                                          <p:spTgt spid="10"/>
                                        </p:tgtEl>
                                        <p:attrNameLst>
                                          <p:attrName>style.rotation</p:attrName>
                                        </p:attrNameLst>
                                      </p:cBhvr>
                                      <p:tavLst>
                                        <p:tav tm="0">
                                          <p:val>
                                            <p:fltVal val="720"/>
                                          </p:val>
                                        </p:tav>
                                        <p:tav tm="100000">
                                          <p:val>
                                            <p:fltVal val="0"/>
                                          </p:val>
                                        </p:tav>
                                      </p:tavLst>
                                    </p:anim>
                                    <p:anim calcmode="lin" valueType="num">
                                      <p:cBhvr>
                                        <p:cTn id="45" dur="2000" fill="hold"/>
                                        <p:tgtEl>
                                          <p:spTgt spid="10"/>
                                        </p:tgtEl>
                                        <p:attrNameLst>
                                          <p:attrName>ppt_h</p:attrName>
                                        </p:attrNameLst>
                                      </p:cBhvr>
                                      <p:tavLst>
                                        <p:tav tm="0">
                                          <p:val>
                                            <p:fltVal val="0"/>
                                          </p:val>
                                        </p:tav>
                                        <p:tav tm="100000">
                                          <p:val>
                                            <p:strVal val="#ppt_h"/>
                                          </p:val>
                                        </p:tav>
                                      </p:tavLst>
                                    </p:anim>
                                    <p:anim calcmode="lin" valueType="num">
                                      <p:cBhvr>
                                        <p:cTn id="46" dur="2000" fill="hold"/>
                                        <p:tgtEl>
                                          <p:spTgt spid="10"/>
                                        </p:tgtEl>
                                        <p:attrNameLst>
                                          <p:attrName>ppt_w</p:attrName>
                                        </p:attrNameLst>
                                      </p:cBhvr>
                                      <p:tavLst>
                                        <p:tav tm="0">
                                          <p:val>
                                            <p:fltVal val="0"/>
                                          </p:val>
                                        </p:tav>
                                        <p:tav tm="100000">
                                          <p:val>
                                            <p:strVal val="#ppt_w"/>
                                          </p:val>
                                        </p:tav>
                                      </p:tavLst>
                                    </p:anim>
                                  </p:childTnLst>
                                </p:cTn>
                              </p:par>
                            </p:childTnLst>
                          </p:cTn>
                        </p:par>
                        <p:par>
                          <p:cTn id="47" fill="hold">
                            <p:stCondLst>
                              <p:cond delay="11000"/>
                            </p:stCondLst>
                            <p:childTnLst>
                              <p:par>
                                <p:cTn id="48" presetID="35"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2000"/>
                                        <p:tgtEl>
                                          <p:spTgt spid="19"/>
                                        </p:tgtEl>
                                      </p:cBhvr>
                                    </p:animEffect>
                                    <p:anim calcmode="lin" valueType="num">
                                      <p:cBhvr>
                                        <p:cTn id="51" dur="2000" fill="hold"/>
                                        <p:tgtEl>
                                          <p:spTgt spid="19"/>
                                        </p:tgtEl>
                                        <p:attrNameLst>
                                          <p:attrName>style.rotation</p:attrName>
                                        </p:attrNameLst>
                                      </p:cBhvr>
                                      <p:tavLst>
                                        <p:tav tm="0">
                                          <p:val>
                                            <p:fltVal val="720"/>
                                          </p:val>
                                        </p:tav>
                                        <p:tav tm="100000">
                                          <p:val>
                                            <p:fltVal val="0"/>
                                          </p:val>
                                        </p:tav>
                                      </p:tavLst>
                                    </p:anim>
                                    <p:anim calcmode="lin" valueType="num">
                                      <p:cBhvr>
                                        <p:cTn id="52" dur="2000" fill="hold"/>
                                        <p:tgtEl>
                                          <p:spTgt spid="19"/>
                                        </p:tgtEl>
                                        <p:attrNameLst>
                                          <p:attrName>ppt_h</p:attrName>
                                        </p:attrNameLst>
                                      </p:cBhvr>
                                      <p:tavLst>
                                        <p:tav tm="0">
                                          <p:val>
                                            <p:fltVal val="0"/>
                                          </p:val>
                                        </p:tav>
                                        <p:tav tm="100000">
                                          <p:val>
                                            <p:strVal val="#ppt_h"/>
                                          </p:val>
                                        </p:tav>
                                      </p:tavLst>
                                    </p:anim>
                                    <p:anim calcmode="lin" valueType="num">
                                      <p:cBhvr>
                                        <p:cTn id="53" dur="2000" fill="hold"/>
                                        <p:tgtEl>
                                          <p:spTgt spid="19"/>
                                        </p:tgtEl>
                                        <p:attrNameLst>
                                          <p:attrName>ppt_w</p:attrName>
                                        </p:attrNameLst>
                                      </p:cBhvr>
                                      <p:tavLst>
                                        <p:tav tm="0">
                                          <p:val>
                                            <p:fltVal val="0"/>
                                          </p:val>
                                        </p:tav>
                                        <p:tav tm="100000">
                                          <p:val>
                                            <p:strVal val="#ppt_w"/>
                                          </p:val>
                                        </p:tav>
                                      </p:tavLst>
                                    </p:anim>
                                  </p:childTnLst>
                                </p:cTn>
                              </p:par>
                            </p:childTnLst>
                          </p:cTn>
                        </p:par>
                        <p:par>
                          <p:cTn id="54" fill="hold">
                            <p:stCondLst>
                              <p:cond delay="13000"/>
                            </p:stCondLst>
                            <p:childTnLst>
                              <p:par>
                                <p:cTn id="55" presetID="35"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000"/>
                                        <p:tgtEl>
                                          <p:spTgt spid="16"/>
                                        </p:tgtEl>
                                      </p:cBhvr>
                                    </p:animEffect>
                                    <p:anim calcmode="lin" valueType="num">
                                      <p:cBhvr>
                                        <p:cTn id="58" dur="2000" fill="hold"/>
                                        <p:tgtEl>
                                          <p:spTgt spid="16"/>
                                        </p:tgtEl>
                                        <p:attrNameLst>
                                          <p:attrName>style.rotation</p:attrName>
                                        </p:attrNameLst>
                                      </p:cBhvr>
                                      <p:tavLst>
                                        <p:tav tm="0">
                                          <p:val>
                                            <p:fltVal val="720"/>
                                          </p:val>
                                        </p:tav>
                                        <p:tav tm="100000">
                                          <p:val>
                                            <p:fltVal val="0"/>
                                          </p:val>
                                        </p:tav>
                                      </p:tavLst>
                                    </p:anim>
                                    <p:anim calcmode="lin" valueType="num">
                                      <p:cBhvr>
                                        <p:cTn id="59" dur="2000" fill="hold"/>
                                        <p:tgtEl>
                                          <p:spTgt spid="16"/>
                                        </p:tgtEl>
                                        <p:attrNameLst>
                                          <p:attrName>ppt_h</p:attrName>
                                        </p:attrNameLst>
                                      </p:cBhvr>
                                      <p:tavLst>
                                        <p:tav tm="0">
                                          <p:val>
                                            <p:fltVal val="0"/>
                                          </p:val>
                                        </p:tav>
                                        <p:tav tm="100000">
                                          <p:val>
                                            <p:strVal val="#ppt_h"/>
                                          </p:val>
                                        </p:tav>
                                      </p:tavLst>
                                    </p:anim>
                                    <p:anim calcmode="lin" valueType="num">
                                      <p:cBhvr>
                                        <p:cTn id="60" dur="2000" fill="hold"/>
                                        <p:tgtEl>
                                          <p:spTgt spid="16"/>
                                        </p:tgtEl>
                                        <p:attrNameLst>
                                          <p:attrName>ppt_w</p:attrName>
                                        </p:attrNameLst>
                                      </p:cBhvr>
                                      <p:tavLst>
                                        <p:tav tm="0">
                                          <p:val>
                                            <p:fltVal val="0"/>
                                          </p:val>
                                        </p:tav>
                                        <p:tav tm="100000">
                                          <p:val>
                                            <p:strVal val="#ppt_w"/>
                                          </p:val>
                                        </p:tav>
                                      </p:tavLst>
                                    </p:anim>
                                  </p:childTnLst>
                                </p:cTn>
                              </p:par>
                            </p:childTnLst>
                          </p:cTn>
                        </p:par>
                        <p:par>
                          <p:cTn id="61" fill="hold">
                            <p:stCondLst>
                              <p:cond delay="15000"/>
                            </p:stCondLst>
                            <p:childTnLst>
                              <p:par>
                                <p:cTn id="62" presetID="35"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2000"/>
                                        <p:tgtEl>
                                          <p:spTgt spid="17"/>
                                        </p:tgtEl>
                                      </p:cBhvr>
                                    </p:animEffect>
                                    <p:anim calcmode="lin" valueType="num">
                                      <p:cBhvr>
                                        <p:cTn id="65" dur="2000" fill="hold"/>
                                        <p:tgtEl>
                                          <p:spTgt spid="17"/>
                                        </p:tgtEl>
                                        <p:attrNameLst>
                                          <p:attrName>style.rotation</p:attrName>
                                        </p:attrNameLst>
                                      </p:cBhvr>
                                      <p:tavLst>
                                        <p:tav tm="0">
                                          <p:val>
                                            <p:fltVal val="720"/>
                                          </p:val>
                                        </p:tav>
                                        <p:tav tm="100000">
                                          <p:val>
                                            <p:fltVal val="0"/>
                                          </p:val>
                                        </p:tav>
                                      </p:tavLst>
                                    </p:anim>
                                    <p:anim calcmode="lin" valueType="num">
                                      <p:cBhvr>
                                        <p:cTn id="66" dur="2000" fill="hold"/>
                                        <p:tgtEl>
                                          <p:spTgt spid="17"/>
                                        </p:tgtEl>
                                        <p:attrNameLst>
                                          <p:attrName>ppt_h</p:attrName>
                                        </p:attrNameLst>
                                      </p:cBhvr>
                                      <p:tavLst>
                                        <p:tav tm="0">
                                          <p:val>
                                            <p:fltVal val="0"/>
                                          </p:val>
                                        </p:tav>
                                        <p:tav tm="100000">
                                          <p:val>
                                            <p:strVal val="#ppt_h"/>
                                          </p:val>
                                        </p:tav>
                                      </p:tavLst>
                                    </p:anim>
                                    <p:anim calcmode="lin" valueType="num">
                                      <p:cBhvr>
                                        <p:cTn id="67" dur="2000" fill="hold"/>
                                        <p:tgtEl>
                                          <p:spTgt spid="17"/>
                                        </p:tgtEl>
                                        <p:attrNameLst>
                                          <p:attrName>ppt_w</p:attrName>
                                        </p:attrNameLst>
                                      </p:cBhvr>
                                      <p:tavLst>
                                        <p:tav tm="0">
                                          <p:val>
                                            <p:fltVal val="0"/>
                                          </p:val>
                                        </p:tav>
                                        <p:tav tm="100000">
                                          <p:val>
                                            <p:strVal val="#ppt_w"/>
                                          </p:val>
                                        </p:tav>
                                      </p:tavLst>
                                    </p:anim>
                                  </p:childTnLst>
                                </p:cTn>
                              </p:par>
                            </p:childTnLst>
                          </p:cTn>
                        </p:par>
                        <p:par>
                          <p:cTn id="68" fill="hold">
                            <p:stCondLst>
                              <p:cond delay="17000"/>
                            </p:stCondLst>
                            <p:childTnLst>
                              <p:par>
                                <p:cTn id="69" presetID="35"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2000"/>
                                        <p:tgtEl>
                                          <p:spTgt spid="13"/>
                                        </p:tgtEl>
                                      </p:cBhvr>
                                    </p:animEffect>
                                    <p:anim calcmode="lin" valueType="num">
                                      <p:cBhvr>
                                        <p:cTn id="72" dur="2000" fill="hold"/>
                                        <p:tgtEl>
                                          <p:spTgt spid="13"/>
                                        </p:tgtEl>
                                        <p:attrNameLst>
                                          <p:attrName>style.rotation</p:attrName>
                                        </p:attrNameLst>
                                      </p:cBhvr>
                                      <p:tavLst>
                                        <p:tav tm="0">
                                          <p:val>
                                            <p:fltVal val="720"/>
                                          </p:val>
                                        </p:tav>
                                        <p:tav tm="100000">
                                          <p:val>
                                            <p:fltVal val="0"/>
                                          </p:val>
                                        </p:tav>
                                      </p:tavLst>
                                    </p:anim>
                                    <p:anim calcmode="lin" valueType="num">
                                      <p:cBhvr>
                                        <p:cTn id="73" dur="2000" fill="hold"/>
                                        <p:tgtEl>
                                          <p:spTgt spid="13"/>
                                        </p:tgtEl>
                                        <p:attrNameLst>
                                          <p:attrName>ppt_h</p:attrName>
                                        </p:attrNameLst>
                                      </p:cBhvr>
                                      <p:tavLst>
                                        <p:tav tm="0">
                                          <p:val>
                                            <p:fltVal val="0"/>
                                          </p:val>
                                        </p:tav>
                                        <p:tav tm="100000">
                                          <p:val>
                                            <p:strVal val="#ppt_h"/>
                                          </p:val>
                                        </p:tav>
                                      </p:tavLst>
                                    </p:anim>
                                    <p:anim calcmode="lin" valueType="num">
                                      <p:cBhvr>
                                        <p:cTn id="74" dur="2000" fill="hold"/>
                                        <p:tgtEl>
                                          <p:spTgt spid="13"/>
                                        </p:tgtEl>
                                        <p:attrNameLst>
                                          <p:attrName>ppt_w</p:attrName>
                                        </p:attrNameLst>
                                      </p:cBhvr>
                                      <p:tavLst>
                                        <p:tav tm="0">
                                          <p:val>
                                            <p:fltVal val="0"/>
                                          </p:val>
                                        </p:tav>
                                        <p:tav tm="100000">
                                          <p:val>
                                            <p:strVal val="#ppt_w"/>
                                          </p:val>
                                        </p:tav>
                                      </p:tavLst>
                                    </p:anim>
                                  </p:childTnLst>
                                </p:cTn>
                              </p:par>
                            </p:childTnLst>
                          </p:cTn>
                        </p:par>
                        <p:par>
                          <p:cTn id="75" fill="hold">
                            <p:stCondLst>
                              <p:cond delay="19000"/>
                            </p:stCondLst>
                            <p:childTnLst>
                              <p:par>
                                <p:cTn id="76" presetID="35"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2000"/>
                                        <p:tgtEl>
                                          <p:spTgt spid="23"/>
                                        </p:tgtEl>
                                      </p:cBhvr>
                                    </p:animEffect>
                                    <p:anim calcmode="lin" valueType="num">
                                      <p:cBhvr>
                                        <p:cTn id="79" dur="2000" fill="hold"/>
                                        <p:tgtEl>
                                          <p:spTgt spid="23"/>
                                        </p:tgtEl>
                                        <p:attrNameLst>
                                          <p:attrName>style.rotation</p:attrName>
                                        </p:attrNameLst>
                                      </p:cBhvr>
                                      <p:tavLst>
                                        <p:tav tm="0">
                                          <p:val>
                                            <p:fltVal val="720"/>
                                          </p:val>
                                        </p:tav>
                                        <p:tav tm="100000">
                                          <p:val>
                                            <p:fltVal val="0"/>
                                          </p:val>
                                        </p:tav>
                                      </p:tavLst>
                                    </p:anim>
                                    <p:anim calcmode="lin" valueType="num">
                                      <p:cBhvr>
                                        <p:cTn id="80" dur="2000" fill="hold"/>
                                        <p:tgtEl>
                                          <p:spTgt spid="23"/>
                                        </p:tgtEl>
                                        <p:attrNameLst>
                                          <p:attrName>ppt_h</p:attrName>
                                        </p:attrNameLst>
                                      </p:cBhvr>
                                      <p:tavLst>
                                        <p:tav tm="0">
                                          <p:val>
                                            <p:fltVal val="0"/>
                                          </p:val>
                                        </p:tav>
                                        <p:tav tm="100000">
                                          <p:val>
                                            <p:strVal val="#ppt_h"/>
                                          </p:val>
                                        </p:tav>
                                      </p:tavLst>
                                    </p:anim>
                                    <p:anim calcmode="lin" valueType="num">
                                      <p:cBhvr>
                                        <p:cTn id="81" dur="2000" fill="hold"/>
                                        <p:tgtEl>
                                          <p:spTgt spid="23"/>
                                        </p:tgtEl>
                                        <p:attrNameLst>
                                          <p:attrName>ppt_w</p:attrName>
                                        </p:attrNameLst>
                                      </p:cBhvr>
                                      <p:tavLst>
                                        <p:tav tm="0">
                                          <p:val>
                                            <p:fltVal val="0"/>
                                          </p:val>
                                        </p:tav>
                                        <p:tav tm="100000">
                                          <p:val>
                                            <p:strVal val="#ppt_w"/>
                                          </p:val>
                                        </p:tav>
                                      </p:tavLst>
                                    </p:anim>
                                  </p:childTnLst>
                                </p:cTn>
                              </p:par>
                            </p:childTnLst>
                          </p:cTn>
                        </p:par>
                        <p:par>
                          <p:cTn id="82" fill="hold">
                            <p:stCondLst>
                              <p:cond delay="21000"/>
                            </p:stCondLst>
                            <p:childTnLst>
                              <p:par>
                                <p:cTn id="83" presetID="35" presetClass="entr" presetSubtype="0"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2000"/>
                                        <p:tgtEl>
                                          <p:spTgt spid="15"/>
                                        </p:tgtEl>
                                      </p:cBhvr>
                                    </p:animEffect>
                                    <p:anim calcmode="lin" valueType="num">
                                      <p:cBhvr>
                                        <p:cTn id="86" dur="2000" fill="hold"/>
                                        <p:tgtEl>
                                          <p:spTgt spid="15"/>
                                        </p:tgtEl>
                                        <p:attrNameLst>
                                          <p:attrName>style.rotation</p:attrName>
                                        </p:attrNameLst>
                                      </p:cBhvr>
                                      <p:tavLst>
                                        <p:tav tm="0">
                                          <p:val>
                                            <p:fltVal val="720"/>
                                          </p:val>
                                        </p:tav>
                                        <p:tav tm="100000">
                                          <p:val>
                                            <p:fltVal val="0"/>
                                          </p:val>
                                        </p:tav>
                                      </p:tavLst>
                                    </p:anim>
                                    <p:anim calcmode="lin" valueType="num">
                                      <p:cBhvr>
                                        <p:cTn id="87" dur="2000" fill="hold"/>
                                        <p:tgtEl>
                                          <p:spTgt spid="15"/>
                                        </p:tgtEl>
                                        <p:attrNameLst>
                                          <p:attrName>ppt_h</p:attrName>
                                        </p:attrNameLst>
                                      </p:cBhvr>
                                      <p:tavLst>
                                        <p:tav tm="0">
                                          <p:val>
                                            <p:fltVal val="0"/>
                                          </p:val>
                                        </p:tav>
                                        <p:tav tm="100000">
                                          <p:val>
                                            <p:strVal val="#ppt_h"/>
                                          </p:val>
                                        </p:tav>
                                      </p:tavLst>
                                    </p:anim>
                                    <p:anim calcmode="lin" valueType="num">
                                      <p:cBhvr>
                                        <p:cTn id="88" dur="2000" fill="hold"/>
                                        <p:tgtEl>
                                          <p:spTgt spid="15"/>
                                        </p:tgtEl>
                                        <p:attrNameLst>
                                          <p:attrName>ppt_w</p:attrName>
                                        </p:attrNameLst>
                                      </p:cBhvr>
                                      <p:tavLst>
                                        <p:tav tm="0">
                                          <p:val>
                                            <p:fltVal val="0"/>
                                          </p:val>
                                        </p:tav>
                                        <p:tav tm="100000">
                                          <p:val>
                                            <p:strVal val="#ppt_w"/>
                                          </p:val>
                                        </p:tav>
                                      </p:tavLst>
                                    </p:anim>
                                  </p:childTnLst>
                                </p:cTn>
                              </p:par>
                            </p:childTnLst>
                          </p:cTn>
                        </p:par>
                        <p:par>
                          <p:cTn id="89" fill="hold">
                            <p:stCondLst>
                              <p:cond delay="23000"/>
                            </p:stCondLst>
                            <p:childTnLst>
                              <p:par>
                                <p:cTn id="90" presetID="35"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2000"/>
                                        <p:tgtEl>
                                          <p:spTgt spid="22"/>
                                        </p:tgtEl>
                                      </p:cBhvr>
                                    </p:animEffect>
                                    <p:anim calcmode="lin" valueType="num">
                                      <p:cBhvr>
                                        <p:cTn id="93" dur="2000" fill="hold"/>
                                        <p:tgtEl>
                                          <p:spTgt spid="22"/>
                                        </p:tgtEl>
                                        <p:attrNameLst>
                                          <p:attrName>style.rotation</p:attrName>
                                        </p:attrNameLst>
                                      </p:cBhvr>
                                      <p:tavLst>
                                        <p:tav tm="0">
                                          <p:val>
                                            <p:fltVal val="720"/>
                                          </p:val>
                                        </p:tav>
                                        <p:tav tm="100000">
                                          <p:val>
                                            <p:fltVal val="0"/>
                                          </p:val>
                                        </p:tav>
                                      </p:tavLst>
                                    </p:anim>
                                    <p:anim calcmode="lin" valueType="num">
                                      <p:cBhvr>
                                        <p:cTn id="94" dur="2000" fill="hold"/>
                                        <p:tgtEl>
                                          <p:spTgt spid="22"/>
                                        </p:tgtEl>
                                        <p:attrNameLst>
                                          <p:attrName>ppt_h</p:attrName>
                                        </p:attrNameLst>
                                      </p:cBhvr>
                                      <p:tavLst>
                                        <p:tav tm="0">
                                          <p:val>
                                            <p:fltVal val="0"/>
                                          </p:val>
                                        </p:tav>
                                        <p:tav tm="100000">
                                          <p:val>
                                            <p:strVal val="#ppt_h"/>
                                          </p:val>
                                        </p:tav>
                                      </p:tavLst>
                                    </p:anim>
                                    <p:anim calcmode="lin" valueType="num">
                                      <p:cBhvr>
                                        <p:cTn id="95" dur="2000" fill="hold"/>
                                        <p:tgtEl>
                                          <p:spTgt spid="22"/>
                                        </p:tgtEl>
                                        <p:attrNameLst>
                                          <p:attrName>ppt_w</p:attrName>
                                        </p:attrNameLst>
                                      </p:cBhvr>
                                      <p:tavLst>
                                        <p:tav tm="0">
                                          <p:val>
                                            <p:fltVal val="0"/>
                                          </p:val>
                                        </p:tav>
                                        <p:tav tm="100000">
                                          <p:val>
                                            <p:strVal val="#ppt_w"/>
                                          </p:val>
                                        </p:tav>
                                      </p:tavLst>
                                    </p:anim>
                                  </p:childTnLst>
                                </p:cTn>
                              </p:par>
                            </p:childTnLst>
                          </p:cTn>
                        </p:par>
                        <p:par>
                          <p:cTn id="96" fill="hold">
                            <p:stCondLst>
                              <p:cond delay="25000"/>
                            </p:stCondLst>
                            <p:childTnLst>
                              <p:par>
                                <p:cTn id="97" presetID="35" presetClass="entr" presetSubtype="0" fill="hold" grpId="0"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2000"/>
                                        <p:tgtEl>
                                          <p:spTgt spid="18"/>
                                        </p:tgtEl>
                                      </p:cBhvr>
                                    </p:animEffect>
                                    <p:anim calcmode="lin" valueType="num">
                                      <p:cBhvr>
                                        <p:cTn id="100" dur="2000" fill="hold"/>
                                        <p:tgtEl>
                                          <p:spTgt spid="18"/>
                                        </p:tgtEl>
                                        <p:attrNameLst>
                                          <p:attrName>style.rotation</p:attrName>
                                        </p:attrNameLst>
                                      </p:cBhvr>
                                      <p:tavLst>
                                        <p:tav tm="0">
                                          <p:val>
                                            <p:fltVal val="720"/>
                                          </p:val>
                                        </p:tav>
                                        <p:tav tm="100000">
                                          <p:val>
                                            <p:fltVal val="0"/>
                                          </p:val>
                                        </p:tav>
                                      </p:tavLst>
                                    </p:anim>
                                    <p:anim calcmode="lin" valueType="num">
                                      <p:cBhvr>
                                        <p:cTn id="101" dur="2000" fill="hold"/>
                                        <p:tgtEl>
                                          <p:spTgt spid="18"/>
                                        </p:tgtEl>
                                        <p:attrNameLst>
                                          <p:attrName>ppt_h</p:attrName>
                                        </p:attrNameLst>
                                      </p:cBhvr>
                                      <p:tavLst>
                                        <p:tav tm="0">
                                          <p:val>
                                            <p:fltVal val="0"/>
                                          </p:val>
                                        </p:tav>
                                        <p:tav tm="100000">
                                          <p:val>
                                            <p:strVal val="#ppt_h"/>
                                          </p:val>
                                        </p:tav>
                                      </p:tavLst>
                                    </p:anim>
                                    <p:anim calcmode="lin" valueType="num">
                                      <p:cBhvr>
                                        <p:cTn id="102" dur="2000" fill="hold"/>
                                        <p:tgtEl>
                                          <p:spTgt spid="18"/>
                                        </p:tgtEl>
                                        <p:attrNameLst>
                                          <p:attrName>ppt_w</p:attrName>
                                        </p:attrNameLst>
                                      </p:cBhvr>
                                      <p:tavLst>
                                        <p:tav tm="0">
                                          <p:val>
                                            <p:fltVal val="0"/>
                                          </p:val>
                                        </p:tav>
                                        <p:tav tm="100000">
                                          <p:val>
                                            <p:strVal val="#ppt_w"/>
                                          </p:val>
                                        </p:tav>
                                      </p:tavLst>
                                    </p:anim>
                                  </p:childTnLst>
                                </p:cTn>
                              </p:par>
                            </p:childTnLst>
                          </p:cTn>
                        </p:par>
                        <p:par>
                          <p:cTn id="103" fill="hold">
                            <p:stCondLst>
                              <p:cond delay="27000"/>
                            </p:stCondLst>
                            <p:childTnLst>
                              <p:par>
                                <p:cTn id="104" presetID="35" presetClass="entr" presetSubtype="0" fill="hold" grpId="0" nodeType="after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fade">
                                      <p:cBhvr>
                                        <p:cTn id="106" dur="2000"/>
                                        <p:tgtEl>
                                          <p:spTgt spid="14"/>
                                        </p:tgtEl>
                                      </p:cBhvr>
                                    </p:animEffect>
                                    <p:anim calcmode="lin" valueType="num">
                                      <p:cBhvr>
                                        <p:cTn id="107" dur="2000" fill="hold"/>
                                        <p:tgtEl>
                                          <p:spTgt spid="14"/>
                                        </p:tgtEl>
                                        <p:attrNameLst>
                                          <p:attrName>style.rotation</p:attrName>
                                        </p:attrNameLst>
                                      </p:cBhvr>
                                      <p:tavLst>
                                        <p:tav tm="0">
                                          <p:val>
                                            <p:fltVal val="720"/>
                                          </p:val>
                                        </p:tav>
                                        <p:tav tm="100000">
                                          <p:val>
                                            <p:fltVal val="0"/>
                                          </p:val>
                                        </p:tav>
                                      </p:tavLst>
                                    </p:anim>
                                    <p:anim calcmode="lin" valueType="num">
                                      <p:cBhvr>
                                        <p:cTn id="108" dur="2000" fill="hold"/>
                                        <p:tgtEl>
                                          <p:spTgt spid="14"/>
                                        </p:tgtEl>
                                        <p:attrNameLst>
                                          <p:attrName>ppt_h</p:attrName>
                                        </p:attrNameLst>
                                      </p:cBhvr>
                                      <p:tavLst>
                                        <p:tav tm="0">
                                          <p:val>
                                            <p:fltVal val="0"/>
                                          </p:val>
                                        </p:tav>
                                        <p:tav tm="100000">
                                          <p:val>
                                            <p:strVal val="#ppt_h"/>
                                          </p:val>
                                        </p:tav>
                                      </p:tavLst>
                                    </p:anim>
                                    <p:anim calcmode="lin" valueType="num">
                                      <p:cBhvr>
                                        <p:cTn id="109" dur="20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pPr eaLnBrk="1" hangingPunct="1"/>
            <a:endParaRPr lang="ru-RU" smtClean="0">
              <a:latin typeface="Arial" charset="0"/>
            </a:endParaRPr>
          </a:p>
        </p:txBody>
      </p:sp>
      <p:sp>
        <p:nvSpPr>
          <p:cNvPr id="50178" name="Rectangle 3"/>
          <p:cNvSpPr>
            <a:spLocks noGrp="1"/>
          </p:cNvSpPr>
          <p:nvPr>
            <p:ph type="body" idx="1"/>
          </p:nvPr>
        </p:nvSpPr>
        <p:spPr/>
        <p:txBody>
          <a:bodyPr/>
          <a:lstStyle/>
          <a:p>
            <a:pPr eaLnBrk="1" hangingPunct="1"/>
            <a:endParaRPr lang="ru-RU" smtClean="0"/>
          </a:p>
        </p:txBody>
      </p:sp>
      <p:pic>
        <p:nvPicPr>
          <p:cNvPr id="50179" name="Picture 4" descr="офп3"/>
          <p:cNvPicPr>
            <a:picLocks noChangeAspect="1" noChangeArrowheads="1"/>
          </p:cNvPicPr>
          <p:nvPr/>
        </p:nvPicPr>
        <p:blipFill>
          <a:blip r:embed="rId2"/>
          <a:srcRect/>
          <a:stretch>
            <a:fillRect/>
          </a:stretch>
        </p:blipFill>
        <p:spPr bwMode="auto">
          <a:xfrm>
            <a:off x="0" y="350838"/>
            <a:ext cx="9144000" cy="62865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620713"/>
            <a:ext cx="8229600" cy="1143000"/>
          </a:xfrm>
        </p:spPr>
        <p:txBody>
          <a:bodyPr rtlCol="0">
            <a:normAutofit fontScale="90000"/>
          </a:bodyPr>
          <a:lstStyle/>
          <a:p>
            <a:pPr eaLnBrk="1" fontAlgn="auto" hangingPunct="1">
              <a:spcAft>
                <a:spcPts val="0"/>
              </a:spcAft>
              <a:defRPr/>
            </a:pPr>
            <a:r>
              <a:rPr lang="ru-RU" b="1" dirty="0" smtClean="0"/>
              <a:t>Для чего создан </a:t>
            </a:r>
            <a:br>
              <a:rPr lang="ru-RU" b="1" dirty="0" smtClean="0"/>
            </a:br>
            <a:r>
              <a:rPr lang="ru-RU" b="1" dirty="0" smtClean="0"/>
              <a:t>Центр «Здоровая нация»?</a:t>
            </a:r>
            <a:endParaRPr lang="ru-RU" b="1" dirty="0"/>
          </a:p>
        </p:txBody>
      </p:sp>
      <p:grpSp>
        <p:nvGrpSpPr>
          <p:cNvPr id="11" name="Группа 10"/>
          <p:cNvGrpSpPr>
            <a:grpSpLocks/>
          </p:cNvGrpSpPr>
          <p:nvPr/>
        </p:nvGrpSpPr>
        <p:grpSpPr bwMode="auto">
          <a:xfrm>
            <a:off x="2987675" y="1916113"/>
            <a:ext cx="3048000" cy="3424237"/>
            <a:chOff x="2987824" y="1916832"/>
            <a:chExt cx="3047231" cy="3423855"/>
          </a:xfrm>
        </p:grpSpPr>
        <p:sp>
          <p:nvSpPr>
            <p:cNvPr id="8" name="Овал 7"/>
            <p:cNvSpPr/>
            <p:nvPr/>
          </p:nvSpPr>
          <p:spPr>
            <a:xfrm>
              <a:off x="3924213" y="2780336"/>
              <a:ext cx="1728352" cy="1512718"/>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Овал 8"/>
            <p:cNvSpPr/>
            <p:nvPr/>
          </p:nvSpPr>
          <p:spPr>
            <a:xfrm>
              <a:off x="3924213" y="2559697"/>
              <a:ext cx="1728352" cy="1512719"/>
            </a:xfrm>
            <a:prstGeom prst="ellips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5365" name="Picture 8" descr="http://be-winner.ru/wp-content/uploads/2013/12/voprosy-devushke.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87824" y="1916832"/>
              <a:ext cx="3047231" cy="342385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lstStyle/>
          <a:p>
            <a:pPr eaLnBrk="1" hangingPunct="1"/>
            <a:endParaRPr lang="ru-RU" smtClean="0"/>
          </a:p>
        </p:txBody>
      </p:sp>
      <p:sp>
        <p:nvSpPr>
          <p:cNvPr id="51202" name="Rectangle 3"/>
          <p:cNvSpPr>
            <a:spLocks noGrp="1"/>
          </p:cNvSpPr>
          <p:nvPr>
            <p:ph type="body" idx="1"/>
          </p:nvPr>
        </p:nvSpPr>
        <p:spPr/>
        <p:txBody>
          <a:bodyPr/>
          <a:lstStyle/>
          <a:p>
            <a:pPr eaLnBrk="1" hangingPunct="1"/>
            <a:endParaRPr lang="ru-RU" smtClean="0"/>
          </a:p>
        </p:txBody>
      </p:sp>
      <p:pic>
        <p:nvPicPr>
          <p:cNvPr id="51203" name="Picture 4" descr="Слайд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04" name="Picture 5" descr="Слайд1"/>
          <p:cNvPicPr>
            <a:picLocks noChangeAspect="1" noChangeArrowheads="1"/>
          </p:cNvPicPr>
          <p:nvPr/>
        </p:nvPicPr>
        <p:blipFill>
          <a:blip r:embed="rId3"/>
          <a:srcRect/>
          <a:stretch>
            <a:fillRect/>
          </a:stretch>
        </p:blipFill>
        <p:spPr bwMode="auto">
          <a:xfrm>
            <a:off x="0" y="1773238"/>
            <a:ext cx="5364163" cy="328136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a:lstStyle/>
          <a:p>
            <a:pPr eaLnBrk="1" hangingPunct="1"/>
            <a:endParaRPr lang="ru-RU" smtClean="0"/>
          </a:p>
        </p:txBody>
      </p:sp>
      <p:sp>
        <p:nvSpPr>
          <p:cNvPr id="52226" name="Rectangle 3"/>
          <p:cNvSpPr>
            <a:spLocks noGrp="1"/>
          </p:cNvSpPr>
          <p:nvPr>
            <p:ph type="body" idx="1"/>
          </p:nvPr>
        </p:nvSpPr>
        <p:spPr/>
        <p:txBody>
          <a:bodyPr/>
          <a:lstStyle/>
          <a:p>
            <a:pPr eaLnBrk="1" hangingPunct="1"/>
            <a:endParaRPr lang="ru-RU" smtClean="0"/>
          </a:p>
        </p:txBody>
      </p:sp>
      <p:pic>
        <p:nvPicPr>
          <p:cNvPr id="52227" name="Picture 4" descr="Слайд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pPr eaLnBrk="1" hangingPunct="1"/>
            <a:r>
              <a:rPr lang="ru-RU" smtClean="0">
                <a:latin typeface="Arial" charset="0"/>
              </a:rPr>
              <a:t>сертификат</a:t>
            </a:r>
          </a:p>
        </p:txBody>
      </p:sp>
      <p:sp>
        <p:nvSpPr>
          <p:cNvPr id="53250" name="Rectangle 3"/>
          <p:cNvSpPr>
            <a:spLocks noGrp="1"/>
          </p:cNvSpPr>
          <p:nvPr>
            <p:ph type="body" idx="1"/>
          </p:nvPr>
        </p:nvSpPr>
        <p:spPr/>
        <p:txBody>
          <a:bodyPr/>
          <a:lstStyle/>
          <a:p>
            <a:pPr eaLnBrk="1" hangingPunct="1"/>
            <a:endParaRPr lang="ru-RU" smtClean="0"/>
          </a:p>
        </p:txBody>
      </p:sp>
      <p:pic>
        <p:nvPicPr>
          <p:cNvPr id="53252" name="Picture 4" descr="8"/>
          <p:cNvPicPr>
            <a:picLocks noChangeAspect="1" noChangeArrowheads="1"/>
          </p:cNvPicPr>
          <p:nvPr/>
        </p:nvPicPr>
        <p:blipFill>
          <a:blip r:embed="rId2"/>
          <a:srcRect/>
          <a:stretch>
            <a:fillRect/>
          </a:stretch>
        </p:blipFill>
        <p:spPr bwMode="auto">
          <a:xfrm>
            <a:off x="323850" y="620713"/>
            <a:ext cx="8620125" cy="574833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188" y="2349500"/>
            <a:ext cx="8229600" cy="1511300"/>
          </a:xfrm>
        </p:spPr>
        <p:txBody>
          <a:bodyPr rtlCol="0">
            <a:normAutofit/>
          </a:bodyPr>
          <a:lstStyle/>
          <a:p>
            <a:pPr algn="ctr" eaLnBrk="1" fontAlgn="auto" hangingPunct="1">
              <a:spcAft>
                <a:spcPts val="0"/>
              </a:spcAft>
              <a:buFont typeface="Arial" pitchFamily="34" charset="0"/>
              <a:buNone/>
              <a:defRPr/>
            </a:pPr>
            <a:r>
              <a:rPr lang="ru-RU" sz="6000" b="1" dirty="0" smtClean="0">
                <a:effectLst>
                  <a:outerShdw blurRad="38100" dist="38100" dir="2700000" algn="tl">
                    <a:srgbClr val="000000">
                      <a:alpha val="43137"/>
                    </a:srgbClr>
                  </a:outerShdw>
                </a:effectLst>
              </a:rPr>
              <a:t>Спасибо за внимание!</a:t>
            </a:r>
            <a:endParaRPr lang="ru-RU" sz="6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3" name="Picture 19" descr="http://narcolikvidator.ru/wp-content/uploads/2011/08/vrednye-privychki2.jpg"/>
          <p:cNvPicPr>
            <a:picLocks noChangeAspect="1" noChangeArrowheads="1"/>
          </p:cNvPicPr>
          <p:nvPr/>
        </p:nvPicPr>
        <p:blipFill>
          <a:blip r:embed="rId2" cstate="print">
            <a:clrChange>
              <a:clrFrom>
                <a:srgbClr val="FFFFFF"/>
              </a:clrFrom>
              <a:clrTo>
                <a:srgbClr val="FFFFFF">
                  <a:alpha val="0"/>
                </a:srgbClr>
              </a:clrTo>
            </a:clrChange>
          </a:blip>
          <a:srcRect b="13741"/>
          <a:stretch>
            <a:fillRect/>
          </a:stretch>
        </p:blipFill>
        <p:spPr bwMode="auto">
          <a:xfrm>
            <a:off x="2411760" y="3284984"/>
            <a:ext cx="1800225" cy="2355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Стрелка вниз 15"/>
          <p:cNvSpPr>
            <a:spLocks noChangeArrowheads="1"/>
          </p:cNvSpPr>
          <p:nvPr/>
        </p:nvSpPr>
        <p:spPr bwMode="auto">
          <a:xfrm rot="20137699">
            <a:off x="4573588" y="2057400"/>
            <a:ext cx="641350" cy="1279525"/>
          </a:xfrm>
          <a:prstGeom prst="downArrow">
            <a:avLst>
              <a:gd name="adj1" fmla="val 50000"/>
              <a:gd name="adj2" fmla="val 49974"/>
            </a:avLst>
          </a:prstGeom>
          <a:solidFill>
            <a:schemeClr val="accent1"/>
          </a:solidFill>
          <a:ln w="9525" algn="ctr">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ru-RU">
              <a:latin typeface="Arial" pitchFamily="34" charset="0"/>
              <a:cs typeface="Arial" pitchFamily="34" charset="0"/>
            </a:endParaRPr>
          </a:p>
        </p:txBody>
      </p:sp>
      <p:sp>
        <p:nvSpPr>
          <p:cNvPr id="5" name="Стрелка вниз 4"/>
          <p:cNvSpPr>
            <a:spLocks noChangeArrowheads="1"/>
          </p:cNvSpPr>
          <p:nvPr/>
        </p:nvSpPr>
        <p:spPr bwMode="auto">
          <a:xfrm rot="18326614">
            <a:off x="5958681" y="1794669"/>
            <a:ext cx="642938" cy="977900"/>
          </a:xfrm>
          <a:prstGeom prst="downArrow">
            <a:avLst>
              <a:gd name="adj1" fmla="val 50000"/>
              <a:gd name="adj2" fmla="val 49974"/>
            </a:avLst>
          </a:prstGeom>
          <a:solidFill>
            <a:schemeClr val="accent1"/>
          </a:solidFill>
          <a:ln w="9525" algn="ctr">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ru-RU">
              <a:latin typeface="Arial" pitchFamily="34" charset="0"/>
              <a:cs typeface="Arial" pitchFamily="34" charset="0"/>
            </a:endParaRPr>
          </a:p>
        </p:txBody>
      </p:sp>
      <p:sp>
        <p:nvSpPr>
          <p:cNvPr id="3" name="Стрелка вниз 2"/>
          <p:cNvSpPr>
            <a:spLocks noChangeArrowheads="1"/>
          </p:cNvSpPr>
          <p:nvPr/>
        </p:nvSpPr>
        <p:spPr bwMode="auto">
          <a:xfrm rot="2340551">
            <a:off x="1936750" y="2001838"/>
            <a:ext cx="646113" cy="1057275"/>
          </a:xfrm>
          <a:prstGeom prst="downArrow">
            <a:avLst>
              <a:gd name="adj1" fmla="val 50000"/>
              <a:gd name="adj2" fmla="val 50094"/>
            </a:avLst>
          </a:prstGeom>
          <a:solidFill>
            <a:schemeClr val="accent1"/>
          </a:solidFill>
          <a:ln w="9525" algn="ctr">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ru-RU">
              <a:latin typeface="Arial" pitchFamily="34" charset="0"/>
              <a:cs typeface="Arial" pitchFamily="34" charset="0"/>
            </a:endParaRPr>
          </a:p>
        </p:txBody>
      </p:sp>
      <p:sp>
        <p:nvSpPr>
          <p:cNvPr id="18" name="Стрелка вниз 17"/>
          <p:cNvSpPr>
            <a:spLocks noChangeArrowheads="1"/>
          </p:cNvSpPr>
          <p:nvPr/>
        </p:nvSpPr>
        <p:spPr bwMode="auto">
          <a:xfrm rot="421832">
            <a:off x="3419475" y="2276475"/>
            <a:ext cx="592138" cy="1154113"/>
          </a:xfrm>
          <a:prstGeom prst="downArrow">
            <a:avLst>
              <a:gd name="adj1" fmla="val 50000"/>
              <a:gd name="adj2" fmla="val 50094"/>
            </a:avLst>
          </a:prstGeom>
          <a:solidFill>
            <a:schemeClr val="accent1"/>
          </a:solidFill>
          <a:ln w="9525" algn="ctr">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ru-RU">
              <a:latin typeface="Arial" pitchFamily="34" charset="0"/>
              <a:cs typeface="Arial" pitchFamily="34" charset="0"/>
            </a:endParaRPr>
          </a:p>
        </p:txBody>
      </p:sp>
      <p:pic>
        <p:nvPicPr>
          <p:cNvPr id="10" name="Picture 15" descr="C:\Documents and Settings\Admin\Рабочий стол\Новая папка\money_crisis_b04.jpg"/>
          <p:cNvPicPr>
            <a:picLocks noChangeAspect="1" noChangeArrowheads="1"/>
          </p:cNvPicPr>
          <p:nvPr/>
        </p:nvPicPr>
        <p:blipFill>
          <a:blip r:embed="rId3" cstate="print"/>
          <a:srcRect r="25201"/>
          <a:stretch>
            <a:fillRect/>
          </a:stretch>
        </p:blipFill>
        <p:spPr bwMode="auto">
          <a:xfrm>
            <a:off x="251520" y="2996952"/>
            <a:ext cx="2016224" cy="180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4" name="Группа 13"/>
          <p:cNvGrpSpPr>
            <a:grpSpLocks/>
          </p:cNvGrpSpPr>
          <p:nvPr/>
        </p:nvGrpSpPr>
        <p:grpSpPr bwMode="auto">
          <a:xfrm>
            <a:off x="1539875" y="-4763"/>
            <a:ext cx="5540375" cy="2809876"/>
            <a:chOff x="1577847" y="574901"/>
            <a:chExt cx="5540687" cy="2469880"/>
          </a:xfrm>
        </p:grpSpPr>
        <p:sp>
          <p:nvSpPr>
            <p:cNvPr id="20" name="Пятно 2 19"/>
            <p:cNvSpPr/>
            <p:nvPr/>
          </p:nvSpPr>
          <p:spPr bwMode="auto">
            <a:xfrm rot="321200">
              <a:off x="1577847" y="574901"/>
              <a:ext cx="5540687" cy="2469880"/>
            </a:xfrm>
            <a:prstGeom prst="irregularSeal2">
              <a:avLst/>
            </a:prstGeom>
            <a:solidFill>
              <a:srgbClr val="FF0000"/>
            </a:solidFill>
            <a:ln>
              <a:headEnd type="none" w="med" len="med"/>
              <a:tailEnd type="none" w="med" len="med"/>
            </a:ln>
            <a:effectLst>
              <a:glow rad="228600">
                <a:schemeClr val="accent2">
                  <a:satMod val="175000"/>
                  <a:alpha val="40000"/>
                </a:schemeClr>
              </a:glow>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ru-RU">
                <a:solidFill>
                  <a:schemeClr val="tx1"/>
                </a:solidFill>
              </a:endParaRPr>
            </a:p>
          </p:txBody>
        </p:sp>
        <p:sp>
          <p:nvSpPr>
            <p:cNvPr id="21" name="TextBox 20"/>
            <p:cNvSpPr txBox="1">
              <a:spLocks noChangeArrowheads="1"/>
            </p:cNvSpPr>
            <p:nvPr/>
          </p:nvSpPr>
          <p:spPr bwMode="auto">
            <a:xfrm>
              <a:off x="2233522" y="1124694"/>
              <a:ext cx="3888006" cy="1380062"/>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ru-RU" sz="3200" dirty="0">
                  <a:solidFill>
                    <a:srgbClr val="33CC33"/>
                  </a:solidFill>
                  <a:latin typeface="Arial" pitchFamily="34" charset="0"/>
                  <a:cs typeface="Arial" pitchFamily="34" charset="0"/>
                </a:rPr>
                <a:t>Кризисы современного общества</a:t>
              </a:r>
            </a:p>
          </p:txBody>
        </p:sp>
      </p:grpSp>
      <p:sp>
        <p:nvSpPr>
          <p:cNvPr id="6155" name="TextBox 10"/>
          <p:cNvSpPr txBox="1">
            <a:spLocks noChangeArrowheads="1"/>
          </p:cNvSpPr>
          <p:nvPr/>
        </p:nvSpPr>
        <p:spPr bwMode="auto">
          <a:xfrm>
            <a:off x="539750" y="4797425"/>
            <a:ext cx="1871663" cy="519113"/>
          </a:xfrm>
          <a:prstGeom prst="rect">
            <a:avLst/>
          </a:prstGeom>
          <a:noFill/>
          <a:ln w="9525">
            <a:noFill/>
            <a:miter lim="800000"/>
            <a:headEnd/>
            <a:tailEnd/>
          </a:ln>
        </p:spPr>
        <p:txBody>
          <a:bodyPr>
            <a:spAutoFit/>
          </a:bodyPr>
          <a:lstStyle/>
          <a:p>
            <a:r>
              <a:rPr lang="ru-RU" sz="2800" b="1">
                <a:latin typeface="Calibri" pitchFamily="34" charset="0"/>
              </a:rPr>
              <a:t>Финансы </a:t>
            </a:r>
          </a:p>
        </p:txBody>
      </p:sp>
      <p:sp>
        <p:nvSpPr>
          <p:cNvPr id="6156" name="TextBox 11"/>
          <p:cNvSpPr txBox="1">
            <a:spLocks noChangeArrowheads="1"/>
          </p:cNvSpPr>
          <p:nvPr/>
        </p:nvSpPr>
        <p:spPr bwMode="auto">
          <a:xfrm>
            <a:off x="2484438" y="5589588"/>
            <a:ext cx="2232025" cy="519112"/>
          </a:xfrm>
          <a:prstGeom prst="rect">
            <a:avLst/>
          </a:prstGeom>
          <a:noFill/>
          <a:ln w="9525">
            <a:noFill/>
            <a:miter lim="800000"/>
            <a:headEnd/>
            <a:tailEnd/>
          </a:ln>
        </p:spPr>
        <p:txBody>
          <a:bodyPr>
            <a:spAutoFit/>
          </a:bodyPr>
          <a:lstStyle/>
          <a:p>
            <a:r>
              <a:rPr lang="ru-RU" sz="2800" b="1">
                <a:latin typeface="Calibri" pitchFamily="34" charset="0"/>
              </a:rPr>
              <a:t>Здоровье</a:t>
            </a:r>
          </a:p>
        </p:txBody>
      </p:sp>
      <p:sp>
        <p:nvSpPr>
          <p:cNvPr id="6157" name="TextBox 12"/>
          <p:cNvSpPr txBox="1">
            <a:spLocks noChangeArrowheads="1"/>
          </p:cNvSpPr>
          <p:nvPr/>
        </p:nvSpPr>
        <p:spPr bwMode="auto">
          <a:xfrm>
            <a:off x="6588125" y="4221163"/>
            <a:ext cx="2555875" cy="519112"/>
          </a:xfrm>
          <a:prstGeom prst="rect">
            <a:avLst/>
          </a:prstGeom>
          <a:noFill/>
          <a:ln w="9525">
            <a:noFill/>
            <a:miter lim="800000"/>
            <a:headEnd/>
            <a:tailEnd/>
          </a:ln>
        </p:spPr>
        <p:txBody>
          <a:bodyPr>
            <a:spAutoFit/>
          </a:bodyPr>
          <a:lstStyle/>
          <a:p>
            <a:r>
              <a:rPr lang="ru-RU" sz="2800" b="1">
                <a:latin typeface="Calibri" pitchFamily="34" charset="0"/>
              </a:rPr>
              <a:t>Образование </a:t>
            </a:r>
          </a:p>
        </p:txBody>
      </p:sp>
      <p:pic>
        <p:nvPicPr>
          <p:cNvPr id="6160" name="Picture 2" descr="http://mystic-news.com/uploads/posts/2011-01/1294156640_cartoon-edu.jpg"/>
          <p:cNvPicPr>
            <a:picLocks noChangeAspect="1" noChangeArrowheads="1"/>
          </p:cNvPicPr>
          <p:nvPr/>
        </p:nvPicPr>
        <p:blipFill>
          <a:blip r:embed="rId4" cstate="print"/>
          <a:srcRect l="18232" r="13543"/>
          <a:stretch>
            <a:fillRect/>
          </a:stretch>
        </p:blipFill>
        <p:spPr bwMode="auto">
          <a:xfrm>
            <a:off x="6686203" y="2210644"/>
            <a:ext cx="2232248" cy="210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2"/>
          <p:cNvSpPr txBox="1">
            <a:spLocks noChangeArrowheads="1"/>
          </p:cNvSpPr>
          <p:nvPr/>
        </p:nvSpPr>
        <p:spPr bwMode="auto">
          <a:xfrm>
            <a:off x="4572000" y="5229225"/>
            <a:ext cx="1944688" cy="519113"/>
          </a:xfrm>
          <a:prstGeom prst="rect">
            <a:avLst/>
          </a:prstGeom>
          <a:noFill/>
          <a:ln w="9525">
            <a:noFill/>
            <a:miter lim="800000"/>
            <a:headEnd/>
            <a:tailEnd/>
          </a:ln>
        </p:spPr>
        <p:txBody>
          <a:bodyPr>
            <a:spAutoFit/>
          </a:bodyPr>
          <a:lstStyle/>
          <a:p>
            <a:r>
              <a:rPr lang="ru-RU" sz="2800" b="1">
                <a:latin typeface="Calibri" pitchFamily="34" charset="0"/>
              </a:rPr>
              <a:t>Питание </a:t>
            </a:r>
          </a:p>
        </p:txBody>
      </p:sp>
      <p:pic>
        <p:nvPicPr>
          <p:cNvPr id="9218" name="Picture 2" descr="http://anmolkarnik.files.wordpress.com/2012/06/fat-kid.jpg"/>
          <p:cNvPicPr>
            <a:picLocks noChangeAspect="1" noChangeArrowheads="1"/>
          </p:cNvPicPr>
          <p:nvPr/>
        </p:nvPicPr>
        <p:blipFill>
          <a:blip r:embed="rId5" cstate="print"/>
          <a:srcRect/>
          <a:stretch>
            <a:fillRect/>
          </a:stretch>
        </p:blipFill>
        <p:spPr bwMode="auto">
          <a:xfrm>
            <a:off x="4307781" y="3291012"/>
            <a:ext cx="2340895"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6155"/>
                                        </p:tgtEl>
                                        <p:attrNameLst>
                                          <p:attrName>style.visibility</p:attrName>
                                        </p:attrNameLst>
                                      </p:cBhvr>
                                      <p:to>
                                        <p:strVal val="visible"/>
                                      </p:to>
                                    </p:set>
                                    <p:anim calcmode="lin" valueType="num">
                                      <p:cBhvr>
                                        <p:cTn id="26" dur="500" fill="hold"/>
                                        <p:tgtEl>
                                          <p:spTgt spid="6155"/>
                                        </p:tgtEl>
                                        <p:attrNameLst>
                                          <p:attrName>ppt_w</p:attrName>
                                        </p:attrNameLst>
                                      </p:cBhvr>
                                      <p:tavLst>
                                        <p:tav tm="0">
                                          <p:val>
                                            <p:fltVal val="0"/>
                                          </p:val>
                                        </p:tav>
                                        <p:tav tm="100000">
                                          <p:val>
                                            <p:strVal val="#ppt_w"/>
                                          </p:val>
                                        </p:tav>
                                      </p:tavLst>
                                    </p:anim>
                                    <p:anim calcmode="lin" valueType="num">
                                      <p:cBhvr>
                                        <p:cTn id="27" dur="500" fill="hold"/>
                                        <p:tgtEl>
                                          <p:spTgt spid="6155"/>
                                        </p:tgtEl>
                                        <p:attrNameLst>
                                          <p:attrName>ppt_h</p:attrName>
                                        </p:attrNameLst>
                                      </p:cBhvr>
                                      <p:tavLst>
                                        <p:tav tm="0">
                                          <p:val>
                                            <p:fltVal val="0"/>
                                          </p:val>
                                        </p:tav>
                                        <p:tav tm="100000">
                                          <p:val>
                                            <p:strVal val="#ppt_h"/>
                                          </p:val>
                                        </p:tav>
                                      </p:tavLst>
                                    </p:anim>
                                    <p:animEffect transition="in" filter="fade">
                                      <p:cBhvr>
                                        <p:cTn id="28" dur="500"/>
                                        <p:tgtEl>
                                          <p:spTgt spid="615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par>
                          <p:cTn id="36" fill="hold">
                            <p:stCondLst>
                              <p:cond delay="500"/>
                            </p:stCondLst>
                            <p:childTnLst>
                              <p:par>
                                <p:cTn id="37" presetID="53" presetClass="entr" presetSubtype="0" fill="hold" nodeType="afterEffect">
                                  <p:stCondLst>
                                    <p:cond delay="0"/>
                                  </p:stCondLst>
                                  <p:childTnLst>
                                    <p:set>
                                      <p:cBhvr>
                                        <p:cTn id="38" dur="1" fill="hold">
                                          <p:stCondLst>
                                            <p:cond delay="0"/>
                                          </p:stCondLst>
                                        </p:cTn>
                                        <p:tgtEl>
                                          <p:spTgt spid="6163"/>
                                        </p:tgtEl>
                                        <p:attrNameLst>
                                          <p:attrName>style.visibility</p:attrName>
                                        </p:attrNameLst>
                                      </p:cBhvr>
                                      <p:to>
                                        <p:strVal val="visible"/>
                                      </p:to>
                                    </p:set>
                                    <p:anim calcmode="lin" valueType="num">
                                      <p:cBhvr>
                                        <p:cTn id="39" dur="500" fill="hold"/>
                                        <p:tgtEl>
                                          <p:spTgt spid="6163"/>
                                        </p:tgtEl>
                                        <p:attrNameLst>
                                          <p:attrName>ppt_w</p:attrName>
                                        </p:attrNameLst>
                                      </p:cBhvr>
                                      <p:tavLst>
                                        <p:tav tm="0">
                                          <p:val>
                                            <p:fltVal val="0"/>
                                          </p:val>
                                        </p:tav>
                                        <p:tav tm="100000">
                                          <p:val>
                                            <p:strVal val="#ppt_w"/>
                                          </p:val>
                                        </p:tav>
                                      </p:tavLst>
                                    </p:anim>
                                    <p:anim calcmode="lin" valueType="num">
                                      <p:cBhvr>
                                        <p:cTn id="40" dur="500" fill="hold"/>
                                        <p:tgtEl>
                                          <p:spTgt spid="6163"/>
                                        </p:tgtEl>
                                        <p:attrNameLst>
                                          <p:attrName>ppt_h</p:attrName>
                                        </p:attrNameLst>
                                      </p:cBhvr>
                                      <p:tavLst>
                                        <p:tav tm="0">
                                          <p:val>
                                            <p:fltVal val="0"/>
                                          </p:val>
                                        </p:tav>
                                        <p:tav tm="100000">
                                          <p:val>
                                            <p:strVal val="#ppt_h"/>
                                          </p:val>
                                        </p:tav>
                                      </p:tavLst>
                                    </p:anim>
                                    <p:animEffect transition="in" filter="fade">
                                      <p:cBhvr>
                                        <p:cTn id="41" dur="500"/>
                                        <p:tgtEl>
                                          <p:spTgt spid="6163"/>
                                        </p:tgtEl>
                                      </p:cBhvr>
                                    </p:animEffect>
                                  </p:childTnLst>
                                </p:cTn>
                              </p:par>
                            </p:childTnLst>
                          </p:cTn>
                        </p:par>
                        <p:par>
                          <p:cTn id="42" fill="hold">
                            <p:stCondLst>
                              <p:cond delay="1000"/>
                            </p:stCondLst>
                            <p:childTnLst>
                              <p:par>
                                <p:cTn id="43" presetID="53" presetClass="entr" presetSubtype="0" fill="hold" grpId="0" nodeType="afterEffect">
                                  <p:stCondLst>
                                    <p:cond delay="0"/>
                                  </p:stCondLst>
                                  <p:childTnLst>
                                    <p:set>
                                      <p:cBhvr>
                                        <p:cTn id="44" dur="1" fill="hold">
                                          <p:stCondLst>
                                            <p:cond delay="0"/>
                                          </p:stCondLst>
                                        </p:cTn>
                                        <p:tgtEl>
                                          <p:spTgt spid="6156"/>
                                        </p:tgtEl>
                                        <p:attrNameLst>
                                          <p:attrName>style.visibility</p:attrName>
                                        </p:attrNameLst>
                                      </p:cBhvr>
                                      <p:to>
                                        <p:strVal val="visible"/>
                                      </p:to>
                                    </p:set>
                                    <p:anim calcmode="lin" valueType="num">
                                      <p:cBhvr>
                                        <p:cTn id="45" dur="500" fill="hold"/>
                                        <p:tgtEl>
                                          <p:spTgt spid="6156"/>
                                        </p:tgtEl>
                                        <p:attrNameLst>
                                          <p:attrName>ppt_w</p:attrName>
                                        </p:attrNameLst>
                                      </p:cBhvr>
                                      <p:tavLst>
                                        <p:tav tm="0">
                                          <p:val>
                                            <p:fltVal val="0"/>
                                          </p:val>
                                        </p:tav>
                                        <p:tav tm="100000">
                                          <p:val>
                                            <p:strVal val="#ppt_w"/>
                                          </p:val>
                                        </p:tav>
                                      </p:tavLst>
                                    </p:anim>
                                    <p:anim calcmode="lin" valueType="num">
                                      <p:cBhvr>
                                        <p:cTn id="46" dur="500" fill="hold"/>
                                        <p:tgtEl>
                                          <p:spTgt spid="6156"/>
                                        </p:tgtEl>
                                        <p:attrNameLst>
                                          <p:attrName>ppt_h</p:attrName>
                                        </p:attrNameLst>
                                      </p:cBhvr>
                                      <p:tavLst>
                                        <p:tav tm="0">
                                          <p:val>
                                            <p:fltVal val="0"/>
                                          </p:val>
                                        </p:tav>
                                        <p:tav tm="100000">
                                          <p:val>
                                            <p:strVal val="#ppt_h"/>
                                          </p:val>
                                        </p:tav>
                                      </p:tavLst>
                                    </p:anim>
                                    <p:animEffect transition="in" filter="fade">
                                      <p:cBhvr>
                                        <p:cTn id="47" dur="500"/>
                                        <p:tgtEl>
                                          <p:spTgt spid="615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par>
                          <p:cTn id="55" fill="hold">
                            <p:stCondLst>
                              <p:cond delay="500"/>
                            </p:stCondLst>
                            <p:childTnLst>
                              <p:par>
                                <p:cTn id="56" presetID="53" presetClass="entr" presetSubtype="0" fill="hold" nodeType="afterEffect">
                                  <p:stCondLst>
                                    <p:cond delay="0"/>
                                  </p:stCondLst>
                                  <p:childTnLst>
                                    <p:set>
                                      <p:cBhvr>
                                        <p:cTn id="57" dur="1" fill="hold">
                                          <p:stCondLst>
                                            <p:cond delay="0"/>
                                          </p:stCondLst>
                                        </p:cTn>
                                        <p:tgtEl>
                                          <p:spTgt spid="9218"/>
                                        </p:tgtEl>
                                        <p:attrNameLst>
                                          <p:attrName>style.visibility</p:attrName>
                                        </p:attrNameLst>
                                      </p:cBhvr>
                                      <p:to>
                                        <p:strVal val="visible"/>
                                      </p:to>
                                    </p:set>
                                    <p:anim calcmode="lin" valueType="num">
                                      <p:cBhvr>
                                        <p:cTn id="58" dur="500" fill="hold"/>
                                        <p:tgtEl>
                                          <p:spTgt spid="9218"/>
                                        </p:tgtEl>
                                        <p:attrNameLst>
                                          <p:attrName>ppt_w</p:attrName>
                                        </p:attrNameLst>
                                      </p:cBhvr>
                                      <p:tavLst>
                                        <p:tav tm="0">
                                          <p:val>
                                            <p:fltVal val="0"/>
                                          </p:val>
                                        </p:tav>
                                        <p:tav tm="100000">
                                          <p:val>
                                            <p:strVal val="#ppt_w"/>
                                          </p:val>
                                        </p:tav>
                                      </p:tavLst>
                                    </p:anim>
                                    <p:anim calcmode="lin" valueType="num">
                                      <p:cBhvr>
                                        <p:cTn id="59" dur="500" fill="hold"/>
                                        <p:tgtEl>
                                          <p:spTgt spid="9218"/>
                                        </p:tgtEl>
                                        <p:attrNameLst>
                                          <p:attrName>ppt_h</p:attrName>
                                        </p:attrNameLst>
                                      </p:cBhvr>
                                      <p:tavLst>
                                        <p:tav tm="0">
                                          <p:val>
                                            <p:fltVal val="0"/>
                                          </p:val>
                                        </p:tav>
                                        <p:tav tm="100000">
                                          <p:val>
                                            <p:strVal val="#ppt_h"/>
                                          </p:val>
                                        </p:tav>
                                      </p:tavLst>
                                    </p:anim>
                                    <p:animEffect transition="in" filter="fade">
                                      <p:cBhvr>
                                        <p:cTn id="60" dur="500"/>
                                        <p:tgtEl>
                                          <p:spTgt spid="9218"/>
                                        </p:tgtEl>
                                      </p:cBhvr>
                                    </p:animEffect>
                                  </p:childTnLst>
                                </p:cTn>
                              </p:par>
                            </p:childTnLst>
                          </p:cTn>
                        </p:par>
                        <p:par>
                          <p:cTn id="61" fill="hold">
                            <p:stCondLst>
                              <p:cond delay="1000"/>
                            </p:stCondLst>
                            <p:childTnLst>
                              <p:par>
                                <p:cTn id="62" presetID="53"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fill="hold"/>
                                        <p:tgtEl>
                                          <p:spTgt spid="5"/>
                                        </p:tgtEl>
                                        <p:attrNameLst>
                                          <p:attrName>ppt_w</p:attrName>
                                        </p:attrNameLst>
                                      </p:cBhvr>
                                      <p:tavLst>
                                        <p:tav tm="0">
                                          <p:val>
                                            <p:fltVal val="0"/>
                                          </p:val>
                                        </p:tav>
                                        <p:tav tm="100000">
                                          <p:val>
                                            <p:strVal val="#ppt_w"/>
                                          </p:val>
                                        </p:tav>
                                      </p:tavLst>
                                    </p:anim>
                                    <p:anim calcmode="lin" valueType="num">
                                      <p:cBhvr>
                                        <p:cTn id="72" dur="500" fill="hold"/>
                                        <p:tgtEl>
                                          <p:spTgt spid="5"/>
                                        </p:tgtEl>
                                        <p:attrNameLst>
                                          <p:attrName>ppt_h</p:attrName>
                                        </p:attrNameLst>
                                      </p:cBhvr>
                                      <p:tavLst>
                                        <p:tav tm="0">
                                          <p:val>
                                            <p:fltVal val="0"/>
                                          </p:val>
                                        </p:tav>
                                        <p:tav tm="100000">
                                          <p:val>
                                            <p:strVal val="#ppt_h"/>
                                          </p:val>
                                        </p:tav>
                                      </p:tavLst>
                                    </p:anim>
                                    <p:animEffect transition="in" filter="fade">
                                      <p:cBhvr>
                                        <p:cTn id="73" dur="500"/>
                                        <p:tgtEl>
                                          <p:spTgt spid="5"/>
                                        </p:tgtEl>
                                      </p:cBhvr>
                                    </p:animEffect>
                                  </p:childTnLst>
                                </p:cTn>
                              </p:par>
                            </p:childTnLst>
                          </p:cTn>
                        </p:par>
                        <p:par>
                          <p:cTn id="74" fill="hold">
                            <p:stCondLst>
                              <p:cond delay="500"/>
                            </p:stCondLst>
                            <p:childTnLst>
                              <p:par>
                                <p:cTn id="75" presetID="53" presetClass="entr" presetSubtype="0" fill="hold" grpId="0" nodeType="afterEffect">
                                  <p:stCondLst>
                                    <p:cond delay="0"/>
                                  </p:stCondLst>
                                  <p:childTnLst>
                                    <p:set>
                                      <p:cBhvr>
                                        <p:cTn id="76" dur="1" fill="hold">
                                          <p:stCondLst>
                                            <p:cond delay="0"/>
                                          </p:stCondLst>
                                        </p:cTn>
                                        <p:tgtEl>
                                          <p:spTgt spid="6157"/>
                                        </p:tgtEl>
                                        <p:attrNameLst>
                                          <p:attrName>style.visibility</p:attrName>
                                        </p:attrNameLst>
                                      </p:cBhvr>
                                      <p:to>
                                        <p:strVal val="visible"/>
                                      </p:to>
                                    </p:set>
                                    <p:anim calcmode="lin" valueType="num">
                                      <p:cBhvr>
                                        <p:cTn id="77" dur="500" fill="hold"/>
                                        <p:tgtEl>
                                          <p:spTgt spid="6157"/>
                                        </p:tgtEl>
                                        <p:attrNameLst>
                                          <p:attrName>ppt_w</p:attrName>
                                        </p:attrNameLst>
                                      </p:cBhvr>
                                      <p:tavLst>
                                        <p:tav tm="0">
                                          <p:val>
                                            <p:fltVal val="0"/>
                                          </p:val>
                                        </p:tav>
                                        <p:tav tm="100000">
                                          <p:val>
                                            <p:strVal val="#ppt_w"/>
                                          </p:val>
                                        </p:tav>
                                      </p:tavLst>
                                    </p:anim>
                                    <p:anim calcmode="lin" valueType="num">
                                      <p:cBhvr>
                                        <p:cTn id="78" dur="500" fill="hold"/>
                                        <p:tgtEl>
                                          <p:spTgt spid="6157"/>
                                        </p:tgtEl>
                                        <p:attrNameLst>
                                          <p:attrName>ppt_h</p:attrName>
                                        </p:attrNameLst>
                                      </p:cBhvr>
                                      <p:tavLst>
                                        <p:tav tm="0">
                                          <p:val>
                                            <p:fltVal val="0"/>
                                          </p:val>
                                        </p:tav>
                                        <p:tav tm="100000">
                                          <p:val>
                                            <p:strVal val="#ppt_h"/>
                                          </p:val>
                                        </p:tav>
                                      </p:tavLst>
                                    </p:anim>
                                    <p:animEffect transition="in" filter="fade">
                                      <p:cBhvr>
                                        <p:cTn id="79" dur="500"/>
                                        <p:tgtEl>
                                          <p:spTgt spid="6157"/>
                                        </p:tgtEl>
                                      </p:cBhvr>
                                    </p:animEffect>
                                  </p:childTnLst>
                                </p:cTn>
                              </p:par>
                            </p:childTnLst>
                          </p:cTn>
                        </p:par>
                        <p:par>
                          <p:cTn id="80" fill="hold">
                            <p:stCondLst>
                              <p:cond delay="1000"/>
                            </p:stCondLst>
                            <p:childTnLst>
                              <p:par>
                                <p:cTn id="81" presetID="53" presetClass="entr" presetSubtype="0" fill="hold" nodeType="afterEffect">
                                  <p:stCondLst>
                                    <p:cond delay="0"/>
                                  </p:stCondLst>
                                  <p:childTnLst>
                                    <p:set>
                                      <p:cBhvr>
                                        <p:cTn id="82" dur="1" fill="hold">
                                          <p:stCondLst>
                                            <p:cond delay="0"/>
                                          </p:stCondLst>
                                        </p:cTn>
                                        <p:tgtEl>
                                          <p:spTgt spid="6160"/>
                                        </p:tgtEl>
                                        <p:attrNameLst>
                                          <p:attrName>style.visibility</p:attrName>
                                        </p:attrNameLst>
                                      </p:cBhvr>
                                      <p:to>
                                        <p:strVal val="visible"/>
                                      </p:to>
                                    </p:set>
                                    <p:anim calcmode="lin" valueType="num">
                                      <p:cBhvr>
                                        <p:cTn id="83" dur="500" fill="hold"/>
                                        <p:tgtEl>
                                          <p:spTgt spid="6160"/>
                                        </p:tgtEl>
                                        <p:attrNameLst>
                                          <p:attrName>ppt_w</p:attrName>
                                        </p:attrNameLst>
                                      </p:cBhvr>
                                      <p:tavLst>
                                        <p:tav tm="0">
                                          <p:val>
                                            <p:fltVal val="0"/>
                                          </p:val>
                                        </p:tav>
                                        <p:tav tm="100000">
                                          <p:val>
                                            <p:strVal val="#ppt_w"/>
                                          </p:val>
                                        </p:tav>
                                      </p:tavLst>
                                    </p:anim>
                                    <p:anim calcmode="lin" valueType="num">
                                      <p:cBhvr>
                                        <p:cTn id="84" dur="500" fill="hold"/>
                                        <p:tgtEl>
                                          <p:spTgt spid="6160"/>
                                        </p:tgtEl>
                                        <p:attrNameLst>
                                          <p:attrName>ppt_h</p:attrName>
                                        </p:attrNameLst>
                                      </p:cBhvr>
                                      <p:tavLst>
                                        <p:tav tm="0">
                                          <p:val>
                                            <p:fltVal val="0"/>
                                          </p:val>
                                        </p:tav>
                                        <p:tav tm="100000">
                                          <p:val>
                                            <p:strVal val="#ppt_h"/>
                                          </p:val>
                                        </p:tav>
                                      </p:tavLst>
                                    </p:anim>
                                    <p:animEffect transition="in" filter="fade">
                                      <p:cBhvr>
                                        <p:cTn id="85" dur="5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3" grpId="0" animBg="1"/>
      <p:bldP spid="18" grpId="0" animBg="1"/>
      <p:bldP spid="6155" grpId="0"/>
      <p:bldP spid="6156" grpId="0"/>
      <p:bldP spid="6157"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1773238"/>
            <a:ext cx="9144000" cy="25542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auto">
              <a:spcBef>
                <a:spcPct val="50000"/>
              </a:spcBef>
              <a:spcAft>
                <a:spcPts val="0"/>
              </a:spcAft>
              <a:defRPr/>
            </a:pPr>
            <a:r>
              <a:rPr lang="ru-RU" sz="4000" b="1" dirty="0">
                <a:effectLst>
                  <a:outerShdw blurRad="38100" dist="38100" dir="2700000" algn="tl">
                    <a:srgbClr val="000000">
                      <a:alpha val="43137"/>
                    </a:srgbClr>
                  </a:outerShdw>
                </a:effectLst>
                <a:latin typeface="Arial" pitchFamily="34" charset="0"/>
                <a:cs typeface="Arial" pitchFamily="34" charset="0"/>
              </a:rPr>
              <a:t>Человек неотделим </a:t>
            </a:r>
          </a:p>
          <a:p>
            <a:pPr algn="ctr" fontAlgn="auto">
              <a:spcBef>
                <a:spcPct val="50000"/>
              </a:spcBef>
              <a:spcAft>
                <a:spcPts val="0"/>
              </a:spcAft>
              <a:defRPr/>
            </a:pPr>
            <a:r>
              <a:rPr lang="ru-RU" sz="4000" b="1" dirty="0">
                <a:effectLst>
                  <a:outerShdw blurRad="38100" dist="38100" dir="2700000" algn="tl">
                    <a:srgbClr val="000000">
                      <a:alpha val="43137"/>
                    </a:srgbClr>
                  </a:outerShdw>
                </a:effectLst>
                <a:latin typeface="Arial" pitchFamily="34" charset="0"/>
                <a:cs typeface="Arial" pitchFamily="34" charset="0"/>
              </a:rPr>
              <a:t>от окружающей </a:t>
            </a:r>
          </a:p>
          <a:p>
            <a:pPr algn="ctr" fontAlgn="auto">
              <a:spcBef>
                <a:spcPct val="50000"/>
              </a:spcBef>
              <a:spcAft>
                <a:spcPts val="0"/>
              </a:spcAft>
              <a:defRPr/>
            </a:pPr>
            <a:r>
              <a:rPr lang="ru-RU" sz="4000" b="1" dirty="0">
                <a:effectLst>
                  <a:outerShdw blurRad="38100" dist="38100" dir="2700000" algn="tl">
                    <a:srgbClr val="000000">
                      <a:alpha val="43137"/>
                    </a:srgbClr>
                  </a:outerShdw>
                </a:effectLst>
                <a:latin typeface="Arial" pitchFamily="34" charset="0"/>
                <a:cs typeface="Arial" pitchFamily="34" charset="0"/>
              </a:rPr>
              <a:t>его среды обитания.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2" name="Picture 10"/>
          <p:cNvPicPr>
            <a:picLocks noChangeAspect="1" noChangeArrowheads="1"/>
          </p:cNvPicPr>
          <p:nvPr/>
        </p:nvPicPr>
        <p:blipFill>
          <a:blip r:embed="rId2" cstate="print"/>
          <a:srcRect/>
          <a:stretch>
            <a:fillRect/>
          </a:stretch>
        </p:blipFill>
        <p:spPr bwMode="auto">
          <a:xfrm>
            <a:off x="5652120" y="1196752"/>
            <a:ext cx="2005012" cy="1204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9"/>
          <p:cNvPicPr>
            <a:picLocks noChangeAspect="1" noChangeArrowheads="1"/>
          </p:cNvPicPr>
          <p:nvPr/>
        </p:nvPicPr>
        <p:blipFill>
          <a:blip r:embed="rId3" cstate="print"/>
          <a:srcRect/>
          <a:stretch>
            <a:fillRect/>
          </a:stretch>
        </p:blipFill>
        <p:spPr bwMode="auto">
          <a:xfrm>
            <a:off x="3923928" y="1268760"/>
            <a:ext cx="1655762" cy="1187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10" name="Rectangle 2"/>
          <p:cNvSpPr>
            <a:spLocks noGrp="1" noChangeArrowheads="1"/>
          </p:cNvSpPr>
          <p:nvPr>
            <p:ph idx="1"/>
          </p:nvPr>
        </p:nvSpPr>
        <p:spPr>
          <a:xfrm>
            <a:off x="468313" y="1484313"/>
            <a:ext cx="5905500" cy="4589462"/>
          </a:xfrm>
        </p:spPr>
        <p:txBody>
          <a:bodyPr rtlCol="0">
            <a:normAutofit lnSpcReduction="10000"/>
          </a:bodyPr>
          <a:lstStyle/>
          <a:p>
            <a:pPr eaLnBrk="1" fontAlgn="auto" hangingPunct="1">
              <a:lnSpc>
                <a:spcPct val="250000"/>
              </a:lnSpc>
              <a:spcAft>
                <a:spcPts val="0"/>
              </a:spcAft>
              <a:buFont typeface="Wingdings" pitchFamily="2" charset="2"/>
              <a:buChar char="ü"/>
              <a:defRPr/>
            </a:pPr>
            <a:r>
              <a:rPr lang="ru-RU" sz="2800" dirty="0" smtClean="0">
                <a:latin typeface="Arial" charset="0"/>
                <a:cs typeface="Arial" charset="0"/>
              </a:rPr>
              <a:t>Социальные;</a:t>
            </a:r>
          </a:p>
          <a:p>
            <a:pPr eaLnBrk="1" fontAlgn="auto" hangingPunct="1">
              <a:lnSpc>
                <a:spcPct val="250000"/>
              </a:lnSpc>
              <a:spcAft>
                <a:spcPts val="0"/>
              </a:spcAft>
              <a:buFont typeface="Wingdings" pitchFamily="2" charset="2"/>
              <a:buChar char="ü"/>
              <a:defRPr/>
            </a:pPr>
            <a:r>
              <a:rPr lang="ru-RU" sz="2800" dirty="0" smtClean="0">
                <a:latin typeface="Arial" charset="0"/>
                <a:cs typeface="Arial" charset="0"/>
              </a:rPr>
              <a:t>Физические;</a:t>
            </a:r>
          </a:p>
          <a:p>
            <a:pPr eaLnBrk="1" fontAlgn="auto" hangingPunct="1">
              <a:lnSpc>
                <a:spcPct val="250000"/>
              </a:lnSpc>
              <a:spcAft>
                <a:spcPts val="0"/>
              </a:spcAft>
              <a:buFont typeface="Wingdings" pitchFamily="2" charset="2"/>
              <a:buChar char="ü"/>
              <a:defRPr/>
            </a:pPr>
            <a:r>
              <a:rPr lang="ru-RU" sz="2800" dirty="0" smtClean="0">
                <a:latin typeface="Arial" charset="0"/>
                <a:cs typeface="Arial" charset="0"/>
              </a:rPr>
              <a:t>Химические;</a:t>
            </a:r>
            <a:endParaRPr lang="ru-RU" sz="2800" dirty="0" smtClean="0">
              <a:solidFill>
                <a:srgbClr val="FF0000"/>
              </a:solidFill>
              <a:latin typeface="Arial" charset="0"/>
              <a:cs typeface="Arial" charset="0"/>
            </a:endParaRPr>
          </a:p>
          <a:p>
            <a:pPr eaLnBrk="1" fontAlgn="auto" hangingPunct="1">
              <a:lnSpc>
                <a:spcPct val="250000"/>
              </a:lnSpc>
              <a:spcAft>
                <a:spcPts val="0"/>
              </a:spcAft>
              <a:buFont typeface="Wingdings" pitchFamily="2" charset="2"/>
              <a:buChar char="ü"/>
              <a:defRPr/>
            </a:pPr>
            <a:r>
              <a:rPr lang="ru-RU" sz="2800" dirty="0" smtClean="0">
                <a:latin typeface="Arial" charset="0"/>
                <a:cs typeface="Arial" charset="0"/>
              </a:rPr>
              <a:t>Биологические.</a:t>
            </a:r>
          </a:p>
        </p:txBody>
      </p:sp>
      <p:sp>
        <p:nvSpPr>
          <p:cNvPr id="4" name="Прямоугольник 3"/>
          <p:cNvSpPr>
            <a:spLocks noChangeArrowheads="1"/>
          </p:cNvSpPr>
          <p:nvPr/>
        </p:nvSpPr>
        <p:spPr bwMode="auto">
          <a:xfrm>
            <a:off x="250825" y="260350"/>
            <a:ext cx="8640763" cy="782638"/>
          </a:xfrm>
          <a:prstGeom prst="rect">
            <a:avLst/>
          </a:prstGeom>
          <a:noFill/>
          <a:ln w="9525">
            <a:noFill/>
            <a:miter lim="800000"/>
            <a:headEnd/>
            <a:tailEnd/>
          </a:ln>
        </p:spPr>
        <p:txBody>
          <a:bodyPr>
            <a:spAutoFit/>
          </a:bodyPr>
          <a:lstStyle/>
          <a:p>
            <a:pPr algn="just" fontAlgn="auto">
              <a:lnSpc>
                <a:spcPct val="80000"/>
              </a:lnSpc>
              <a:spcBef>
                <a:spcPts val="0"/>
              </a:spcBef>
              <a:spcAft>
                <a:spcPts val="0"/>
              </a:spcAft>
              <a:buFont typeface="Wingdings" pitchFamily="2" charset="2"/>
              <a:buNone/>
              <a:defRPr/>
            </a:pPr>
            <a:r>
              <a:rPr lang="ru-RU" sz="2800" i="1" dirty="0">
                <a:effectLst>
                  <a:outerShdw blurRad="38100" dist="38100" dir="2700000" algn="tl">
                    <a:srgbClr val="000000">
                      <a:alpha val="43137"/>
                    </a:srgbClr>
                  </a:outerShdw>
                </a:effectLst>
                <a:latin typeface="Arial" pitchFamily="34" charset="0"/>
                <a:cs typeface="Arial" pitchFamily="34" charset="0"/>
              </a:rPr>
              <a:t>Основные факторы среды обитания, влияющие на качество жизни человека:</a:t>
            </a:r>
          </a:p>
        </p:txBody>
      </p:sp>
      <p:pic>
        <p:nvPicPr>
          <p:cNvPr id="18437" name="Picture 5"/>
          <p:cNvPicPr>
            <a:picLocks noChangeAspect="1" noChangeArrowheads="1"/>
          </p:cNvPicPr>
          <p:nvPr/>
        </p:nvPicPr>
        <p:blipFill>
          <a:blip r:embed="rId4" cstate="print"/>
          <a:srcRect b="13112"/>
          <a:stretch>
            <a:fillRect/>
          </a:stretch>
        </p:blipFill>
        <p:spPr bwMode="auto">
          <a:xfrm>
            <a:off x="3851920" y="3933056"/>
            <a:ext cx="1228725" cy="1296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44" name="Picture 12"/>
          <p:cNvPicPr>
            <a:picLocks noChangeAspect="1" noChangeArrowheads="1"/>
          </p:cNvPicPr>
          <p:nvPr/>
        </p:nvPicPr>
        <p:blipFill>
          <a:blip r:embed="rId5" cstate="print"/>
          <a:srcRect/>
          <a:stretch>
            <a:fillRect/>
          </a:stretch>
        </p:blipFill>
        <p:spPr bwMode="auto">
          <a:xfrm>
            <a:off x="5580112" y="2636912"/>
            <a:ext cx="1873250" cy="1312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8" name="Picture 6"/>
          <p:cNvPicPr>
            <a:picLocks noChangeAspect="1" noChangeArrowheads="1"/>
          </p:cNvPicPr>
          <p:nvPr/>
        </p:nvPicPr>
        <p:blipFill>
          <a:blip r:embed="rId6" cstate="print"/>
          <a:srcRect t="10548"/>
          <a:stretch>
            <a:fillRect/>
          </a:stretch>
        </p:blipFill>
        <p:spPr bwMode="auto">
          <a:xfrm>
            <a:off x="5004048" y="3717032"/>
            <a:ext cx="1677988" cy="1223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7"/>
          <p:cNvPicPr>
            <a:picLocks noChangeAspect="1" noChangeArrowheads="1"/>
          </p:cNvPicPr>
          <p:nvPr/>
        </p:nvPicPr>
        <p:blipFill>
          <a:blip r:embed="rId7" cstate="print"/>
          <a:srcRect/>
          <a:stretch>
            <a:fillRect/>
          </a:stretch>
        </p:blipFill>
        <p:spPr bwMode="auto">
          <a:xfrm>
            <a:off x="6588224" y="3933056"/>
            <a:ext cx="1714500" cy="1223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8"/>
          <p:cNvPicPr>
            <a:picLocks noChangeAspect="1" noChangeArrowheads="1"/>
          </p:cNvPicPr>
          <p:nvPr/>
        </p:nvPicPr>
        <p:blipFill>
          <a:blip r:embed="rId8" cstate="print"/>
          <a:srcRect/>
          <a:stretch>
            <a:fillRect/>
          </a:stretch>
        </p:blipFill>
        <p:spPr bwMode="auto">
          <a:xfrm>
            <a:off x="5076056" y="5013176"/>
            <a:ext cx="1743075"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2" name="Picture 2" descr="http://abali.ru/wp-content/uploads/2010/12/znak-radiaciya.png"/>
          <p:cNvPicPr>
            <a:picLocks noChangeAspect="1" noChangeArrowheads="1"/>
          </p:cNvPicPr>
          <p:nvPr/>
        </p:nvPicPr>
        <p:blipFill>
          <a:blip r:embed="rId9" cstate="print"/>
          <a:srcRect/>
          <a:stretch>
            <a:fillRect/>
          </a:stretch>
        </p:blipFill>
        <p:spPr bwMode="auto">
          <a:xfrm>
            <a:off x="4139952" y="2564904"/>
            <a:ext cx="1397415"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0">
                                            <p:txEl>
                                              <p:pRg st="0" end="0"/>
                                            </p:txEl>
                                          </p:spTgt>
                                        </p:tgtEl>
                                        <p:attrNameLst>
                                          <p:attrName>style.visibility</p:attrName>
                                        </p:attrNameLst>
                                      </p:cBhvr>
                                      <p:to>
                                        <p:strVal val="visible"/>
                                      </p:to>
                                    </p:set>
                                    <p:animEffect transition="in" filter="blinds(horizontal)">
                                      <p:cBhvr>
                                        <p:cTn id="12" dur="500"/>
                                        <p:tgtEl>
                                          <p:spTgt spid="17410">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8442"/>
                                        </p:tgtEl>
                                        <p:attrNameLst>
                                          <p:attrName>style.visibility</p:attrName>
                                        </p:attrNameLst>
                                      </p:cBhvr>
                                      <p:to>
                                        <p:strVal val="visible"/>
                                      </p:to>
                                    </p:set>
                                    <p:animEffect transition="in" filter="randombar(horizontal)">
                                      <p:cBhvr>
                                        <p:cTn id="20" dur="500"/>
                                        <p:tgtEl>
                                          <p:spTgt spid="1844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10">
                                            <p:txEl>
                                              <p:pRg st="1" end="1"/>
                                            </p:txEl>
                                          </p:spTgt>
                                        </p:tgtEl>
                                        <p:attrNameLst>
                                          <p:attrName>style.visibility</p:attrName>
                                        </p:attrNameLst>
                                      </p:cBhvr>
                                      <p:to>
                                        <p:strVal val="visible"/>
                                      </p:to>
                                    </p:set>
                                    <p:animEffect transition="in" filter="blinds(horizontal)">
                                      <p:cBhvr>
                                        <p:cTn id="25" dur="500"/>
                                        <p:tgtEl>
                                          <p:spTgt spid="17410">
                                            <p:txEl>
                                              <p:pRg st="1" end="1"/>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15362"/>
                                        </p:tgtEl>
                                        <p:attrNameLst>
                                          <p:attrName>style.visibility</p:attrName>
                                        </p:attrNameLst>
                                      </p:cBhvr>
                                      <p:to>
                                        <p:strVal val="visible"/>
                                      </p:to>
                                    </p:set>
                                    <p:animEffect transition="in" filter="randombar(horizontal)">
                                      <p:cBhvr>
                                        <p:cTn id="29" dur="500"/>
                                        <p:tgtEl>
                                          <p:spTgt spid="15362"/>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18444"/>
                                        </p:tgtEl>
                                        <p:attrNameLst>
                                          <p:attrName>style.visibility</p:attrName>
                                        </p:attrNameLst>
                                      </p:cBhvr>
                                      <p:to>
                                        <p:strVal val="visible"/>
                                      </p:to>
                                    </p:set>
                                    <p:animEffect transition="in" filter="randombar(horizontal)">
                                      <p:cBhvr>
                                        <p:cTn id="33" dur="500"/>
                                        <p:tgtEl>
                                          <p:spTgt spid="1844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7410">
                                            <p:txEl>
                                              <p:pRg st="2" end="2"/>
                                            </p:txEl>
                                          </p:spTgt>
                                        </p:tgtEl>
                                        <p:attrNameLst>
                                          <p:attrName>style.visibility</p:attrName>
                                        </p:attrNameLst>
                                      </p:cBhvr>
                                      <p:to>
                                        <p:strVal val="visible"/>
                                      </p:to>
                                    </p:set>
                                    <p:animEffect transition="in" filter="blinds(horizontal)">
                                      <p:cBhvr>
                                        <p:cTn id="38" dur="500"/>
                                        <p:tgtEl>
                                          <p:spTgt spid="17410">
                                            <p:txEl>
                                              <p:pRg st="2" end="2"/>
                                            </p:txEl>
                                          </p:spTgt>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18437"/>
                                        </p:tgtEl>
                                        <p:attrNameLst>
                                          <p:attrName>style.visibility</p:attrName>
                                        </p:attrNameLst>
                                      </p:cBhvr>
                                      <p:to>
                                        <p:strVal val="visible"/>
                                      </p:to>
                                    </p:set>
                                    <p:animEffect transition="in" filter="randombar(horizontal)">
                                      <p:cBhvr>
                                        <p:cTn id="42" dur="500"/>
                                        <p:tgtEl>
                                          <p:spTgt spid="18437"/>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18438"/>
                                        </p:tgtEl>
                                        <p:attrNameLst>
                                          <p:attrName>style.visibility</p:attrName>
                                        </p:attrNameLst>
                                      </p:cBhvr>
                                      <p:to>
                                        <p:strVal val="visible"/>
                                      </p:to>
                                    </p:set>
                                    <p:animEffect transition="in" filter="randombar(horizontal)">
                                      <p:cBhvr>
                                        <p:cTn id="46" dur="500"/>
                                        <p:tgtEl>
                                          <p:spTgt spid="18438"/>
                                        </p:tgtEl>
                                      </p:cBhvr>
                                    </p:animEffect>
                                  </p:childTnLst>
                                </p:cTn>
                              </p:par>
                            </p:childTnLst>
                          </p:cTn>
                        </p:par>
                        <p:par>
                          <p:cTn id="47" fill="hold">
                            <p:stCondLst>
                              <p:cond delay="15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410">
                                            <p:txEl>
                                              <p:pRg st="3" end="3"/>
                                            </p:txEl>
                                          </p:spTgt>
                                        </p:tgtEl>
                                        <p:attrNameLst>
                                          <p:attrName>style.visibility</p:attrName>
                                        </p:attrNameLst>
                                      </p:cBhvr>
                                      <p:to>
                                        <p:strVal val="visible"/>
                                      </p:to>
                                    </p:set>
                                    <p:animEffect transition="in" filter="blinds(horizontal)">
                                      <p:cBhvr>
                                        <p:cTn id="55" dur="500"/>
                                        <p:tgtEl>
                                          <p:spTgt spid="17410">
                                            <p:txEl>
                                              <p:pRg st="3" end="3"/>
                                            </p:txEl>
                                          </p:spTgt>
                                        </p:tgtEl>
                                      </p:cBhvr>
                                    </p:animEffect>
                                  </p:childTnLst>
                                </p:cTn>
                              </p:par>
                            </p:childTnLst>
                          </p:cTn>
                        </p:par>
                        <p:par>
                          <p:cTn id="56" fill="hold">
                            <p:stCondLst>
                              <p:cond delay="500"/>
                            </p:stCondLst>
                            <p:childTnLst>
                              <p:par>
                                <p:cTn id="57" presetID="14" presetClass="entr" presetSubtype="10"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horizontal)">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79388" y="500063"/>
            <a:ext cx="7272337" cy="1514475"/>
          </a:xfrm>
        </p:spPr>
        <p:txBody>
          <a:bodyPr rtlCol="0">
            <a:normAutofit fontScale="90000"/>
          </a:bodyPr>
          <a:lstStyle/>
          <a:p>
            <a:pPr eaLnBrk="1" fontAlgn="auto" hangingPunct="1">
              <a:spcAft>
                <a:spcPts val="0"/>
              </a:spcAft>
              <a:defRPr/>
            </a:pPr>
            <a:r>
              <a:rPr lang="ru-RU" sz="2800" b="1" smtClean="0">
                <a:solidFill>
                  <a:srgbClr val="002060"/>
                </a:solidFill>
              </a:rPr>
              <a:t>Цель концепции </a:t>
            </a:r>
            <a:br>
              <a:rPr lang="ru-RU" sz="2800" b="1" smtClean="0">
                <a:solidFill>
                  <a:srgbClr val="002060"/>
                </a:solidFill>
              </a:rPr>
            </a:br>
            <a:r>
              <a:rPr lang="ru-RU" sz="2800" b="1" smtClean="0">
                <a:solidFill>
                  <a:srgbClr val="002060"/>
                </a:solidFill>
              </a:rPr>
              <a:t>«Здоровье через Гигиену» </a:t>
            </a:r>
            <a:br>
              <a:rPr lang="ru-RU" sz="2800" b="1" smtClean="0">
                <a:solidFill>
                  <a:srgbClr val="002060"/>
                </a:solidFill>
              </a:rPr>
            </a:br>
            <a:r>
              <a:rPr lang="ru-RU" sz="2800" b="1" smtClean="0">
                <a:solidFill>
                  <a:srgbClr val="002060"/>
                </a:solidFill>
              </a:rPr>
              <a:t>Российской программы </a:t>
            </a:r>
            <a:br>
              <a:rPr lang="ru-RU" sz="2800" b="1" smtClean="0">
                <a:solidFill>
                  <a:srgbClr val="002060"/>
                </a:solidFill>
              </a:rPr>
            </a:br>
            <a:r>
              <a:rPr lang="ru-RU" sz="2800" b="1" smtClean="0">
                <a:solidFill>
                  <a:srgbClr val="002060"/>
                </a:solidFill>
              </a:rPr>
              <a:t>«Здоровое питание – здоровье нации»:</a:t>
            </a:r>
          </a:p>
        </p:txBody>
      </p:sp>
      <p:sp>
        <p:nvSpPr>
          <p:cNvPr id="18" name="Равнобедренный треугольник 17"/>
          <p:cNvSpPr/>
          <p:nvPr/>
        </p:nvSpPr>
        <p:spPr bwMode="auto">
          <a:xfrm>
            <a:off x="2786063" y="2214563"/>
            <a:ext cx="3733800" cy="1806575"/>
          </a:xfrm>
          <a:prstGeom prst="triangle">
            <a:avLst>
              <a:gd name="adj" fmla="val 50000"/>
            </a:avLst>
          </a:prstGeom>
          <a:solidFill>
            <a:srgbClr val="99FF66"/>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r>
              <a:rPr lang="ru-RU" sz="2400" dirty="0">
                <a:solidFill>
                  <a:schemeClr val="accent1">
                    <a:lumMod val="50000"/>
                  </a:schemeClr>
                </a:solidFill>
                <a:effectLst>
                  <a:outerShdw blurRad="38100" dist="38100" dir="2700000" algn="tl">
                    <a:srgbClr val="C0C0C0"/>
                  </a:outerShdw>
                </a:effectLst>
                <a:latin typeface="+mn-lt"/>
                <a:cs typeface="+mn-cs"/>
              </a:rPr>
              <a:t>Изменение поведения</a:t>
            </a:r>
            <a:endParaRPr lang="en-US" sz="2400" dirty="0">
              <a:solidFill>
                <a:schemeClr val="accent1">
                  <a:lumMod val="50000"/>
                </a:schemeClr>
              </a:solidFill>
              <a:effectLst>
                <a:outerShdw blurRad="38100" dist="38100" dir="2700000" algn="tl">
                  <a:srgbClr val="C0C0C0"/>
                </a:outerShdw>
              </a:effectLst>
              <a:latin typeface="+mn-lt"/>
              <a:cs typeface="+mn-cs"/>
            </a:endParaRPr>
          </a:p>
        </p:txBody>
      </p:sp>
      <p:sp>
        <p:nvSpPr>
          <p:cNvPr id="19" name="Трапеция 18"/>
          <p:cNvSpPr/>
          <p:nvPr/>
        </p:nvSpPr>
        <p:spPr bwMode="auto">
          <a:xfrm>
            <a:off x="1928813" y="4092575"/>
            <a:ext cx="5429250" cy="720725"/>
          </a:xfrm>
          <a:prstGeom prst="trapezoid">
            <a:avLst>
              <a:gd name="adj" fmla="val 109166"/>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endParaRPr lang="en-US" sz="800" dirty="0">
              <a:solidFill>
                <a:srgbClr val="FF0000"/>
              </a:solidFill>
              <a:effectLst>
                <a:outerShdw blurRad="38100" dist="38100" dir="2700000" algn="tl">
                  <a:srgbClr val="C0C0C0"/>
                </a:outerShdw>
              </a:effectLst>
              <a:latin typeface="+mn-lt"/>
              <a:cs typeface="+mn-cs"/>
            </a:endParaRPr>
          </a:p>
          <a:p>
            <a:pPr algn="ctr" fontAlgn="auto">
              <a:spcBef>
                <a:spcPts val="0"/>
              </a:spcBef>
              <a:spcAft>
                <a:spcPts val="0"/>
              </a:spcAft>
              <a:defRPr/>
            </a:pPr>
            <a:r>
              <a:rPr lang="ru-RU" sz="2400" dirty="0">
                <a:solidFill>
                  <a:srgbClr val="FF0000"/>
                </a:solidFill>
                <a:effectLst>
                  <a:outerShdw blurRad="38100" dist="38100" dir="2700000" algn="tl">
                    <a:srgbClr val="C0C0C0"/>
                  </a:outerShdw>
                </a:effectLst>
                <a:latin typeface="+mn-lt"/>
                <a:cs typeface="+mn-cs"/>
              </a:rPr>
              <a:t>Изменение отношения</a:t>
            </a:r>
            <a:endParaRPr lang="en-US" sz="2400" dirty="0">
              <a:solidFill>
                <a:srgbClr val="FF0000"/>
              </a:solidFill>
              <a:effectLst>
                <a:outerShdw blurRad="38100" dist="38100" dir="2700000" algn="tl">
                  <a:srgbClr val="C0C0C0"/>
                </a:outerShdw>
              </a:effectLst>
              <a:latin typeface="+mn-lt"/>
              <a:cs typeface="+mn-cs"/>
            </a:endParaRPr>
          </a:p>
        </p:txBody>
      </p:sp>
      <p:sp>
        <p:nvSpPr>
          <p:cNvPr id="20" name="Трапеция 19"/>
          <p:cNvSpPr/>
          <p:nvPr/>
        </p:nvSpPr>
        <p:spPr bwMode="auto">
          <a:xfrm>
            <a:off x="1143000" y="4878388"/>
            <a:ext cx="7000875" cy="720725"/>
          </a:xfrm>
          <a:prstGeom prst="trapezoid">
            <a:avLst>
              <a:gd name="adj" fmla="val 98214"/>
            </a:avLst>
          </a:prstGeom>
          <a:solidFill>
            <a:srgbClr val="FFC000"/>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endParaRPr lang="en-US" sz="800" dirty="0">
              <a:solidFill>
                <a:schemeClr val="bg1"/>
              </a:solidFill>
              <a:effectLst>
                <a:outerShdw blurRad="38100" dist="38100" dir="2700000" algn="tl">
                  <a:srgbClr val="C0C0C0"/>
                </a:outerShdw>
              </a:effectLst>
              <a:latin typeface="+mn-lt"/>
              <a:cs typeface="+mn-cs"/>
            </a:endParaRPr>
          </a:p>
          <a:p>
            <a:pPr algn="ctr" fontAlgn="auto">
              <a:spcBef>
                <a:spcPts val="0"/>
              </a:spcBef>
              <a:spcAft>
                <a:spcPts val="0"/>
              </a:spcAft>
              <a:defRPr/>
            </a:pPr>
            <a:r>
              <a:rPr lang="ru-RU" sz="2400" dirty="0">
                <a:solidFill>
                  <a:schemeClr val="accent1">
                    <a:lumMod val="50000"/>
                  </a:schemeClr>
                </a:solidFill>
                <a:effectLst>
                  <a:outerShdw blurRad="38100" dist="38100" dir="2700000" algn="tl">
                    <a:srgbClr val="C0C0C0"/>
                  </a:outerShdw>
                </a:effectLst>
                <a:latin typeface="+mn-lt"/>
                <a:cs typeface="+mn-cs"/>
              </a:rPr>
              <a:t>Повышение уровня знаний</a:t>
            </a:r>
            <a:endParaRPr lang="en-US" sz="2400" dirty="0">
              <a:solidFill>
                <a:schemeClr val="accent1">
                  <a:lumMod val="50000"/>
                </a:schemeClr>
              </a:solidFill>
              <a:effectLst>
                <a:outerShdw blurRad="38100" dist="38100" dir="2700000" algn="tl">
                  <a:srgbClr val="C0C0C0"/>
                </a:outerShdw>
              </a:effectLst>
              <a:latin typeface="+mn-lt"/>
              <a:cs typeface="+mn-cs"/>
            </a:endParaRPr>
          </a:p>
        </p:txBody>
      </p:sp>
      <p:sp>
        <p:nvSpPr>
          <p:cNvPr id="21" name="Трапеция 20"/>
          <p:cNvSpPr/>
          <p:nvPr/>
        </p:nvSpPr>
        <p:spPr bwMode="auto">
          <a:xfrm>
            <a:off x="285750" y="5664200"/>
            <a:ext cx="8715375" cy="792163"/>
          </a:xfrm>
          <a:prstGeom prst="trapezoid">
            <a:avLst>
              <a:gd name="adj" fmla="val 99143"/>
            </a:avLst>
          </a:prstGeom>
          <a:solidFill>
            <a:srgbClr val="B01004"/>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endParaRPr lang="en-US" sz="800" dirty="0">
              <a:solidFill>
                <a:srgbClr val="009900"/>
              </a:solidFill>
              <a:latin typeface="+mn-lt"/>
              <a:cs typeface="+mn-cs"/>
            </a:endParaRPr>
          </a:p>
          <a:p>
            <a:pPr algn="ctr" fontAlgn="auto">
              <a:spcBef>
                <a:spcPts val="0"/>
              </a:spcBef>
              <a:spcAft>
                <a:spcPts val="0"/>
              </a:spcAft>
              <a:defRPr/>
            </a:pPr>
            <a:r>
              <a:rPr lang="ru-RU" sz="2400" dirty="0">
                <a:solidFill>
                  <a:srgbClr val="99FF66"/>
                </a:solidFill>
                <a:latin typeface="+mn-lt"/>
                <a:cs typeface="+mn-cs"/>
              </a:rPr>
              <a:t>Повышение осведомленности</a:t>
            </a:r>
            <a:endParaRPr lang="en-US" sz="2400" dirty="0">
              <a:solidFill>
                <a:srgbClr val="99FF66"/>
              </a:solidFill>
              <a:latin typeface="+mn-lt"/>
              <a:cs typeface="+mn-cs"/>
            </a:endParaRPr>
          </a:p>
        </p:txBody>
      </p:sp>
      <p:pic>
        <p:nvPicPr>
          <p:cNvPr id="19462" name="Picture 8" descr="лого"/>
          <p:cNvPicPr>
            <a:picLocks noChangeAspect="1" noChangeArrowheads="1"/>
          </p:cNvPicPr>
          <p:nvPr/>
        </p:nvPicPr>
        <p:blipFill>
          <a:blip r:embed="rId2"/>
          <a:srcRect/>
          <a:stretch>
            <a:fillRect/>
          </a:stretch>
        </p:blipFill>
        <p:spPr bwMode="auto">
          <a:xfrm>
            <a:off x="6948488" y="260350"/>
            <a:ext cx="1695450" cy="1743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57188" y="285750"/>
            <a:ext cx="8229600" cy="1143000"/>
          </a:xfrm>
        </p:spPr>
        <p:txBody>
          <a:bodyPr rtlCol="0">
            <a:normAutofit/>
          </a:bodyPr>
          <a:lstStyle/>
          <a:p>
            <a:pPr algn="r" eaLnBrk="1" fontAlgn="auto" hangingPunct="1">
              <a:spcAft>
                <a:spcPts val="0"/>
              </a:spcAft>
              <a:defRPr/>
            </a:pPr>
            <a:r>
              <a:rPr lang="ru-RU" b="1" dirty="0" smtClean="0">
                <a:solidFill>
                  <a:srgbClr val="002060"/>
                </a:solidFill>
                <a:effectLst>
                  <a:outerShdw blurRad="38100" dist="38100" dir="2700000" algn="tl">
                    <a:srgbClr val="000000">
                      <a:alpha val="43137"/>
                    </a:srgbClr>
                  </a:outerShdw>
                </a:effectLst>
              </a:rPr>
              <a:t>Государственный приоритет</a:t>
            </a:r>
            <a:endParaRPr lang="ru-RU" b="1" dirty="0">
              <a:solidFill>
                <a:srgbClr val="002060"/>
              </a:solidFill>
              <a:effectLst>
                <a:outerShdw blurRad="38100" dist="38100" dir="2700000" algn="tl">
                  <a:srgbClr val="000000">
                    <a:alpha val="43137"/>
                  </a:srgbClr>
                </a:outerShdw>
              </a:effectLst>
            </a:endParaRPr>
          </a:p>
        </p:txBody>
      </p:sp>
      <p:sp>
        <p:nvSpPr>
          <p:cNvPr id="3" name="Содержимое 2"/>
          <p:cNvSpPr>
            <a:spLocks noGrp="1"/>
          </p:cNvSpPr>
          <p:nvPr>
            <p:ph sz="half" idx="4294967295"/>
          </p:nvPr>
        </p:nvSpPr>
        <p:spPr>
          <a:xfrm>
            <a:off x="214313" y="1920875"/>
            <a:ext cx="4286250" cy="4433888"/>
          </a:xfrm>
        </p:spPr>
        <p:txBody>
          <a:bodyPr rtlCol="0">
            <a:normAutofit fontScale="92500"/>
          </a:bodyPr>
          <a:lstStyle/>
          <a:p>
            <a:pPr marL="0" indent="0" eaLnBrk="1" fontAlgn="auto" hangingPunct="1">
              <a:lnSpc>
                <a:spcPct val="110000"/>
              </a:lnSpc>
              <a:spcBef>
                <a:spcPts val="0"/>
              </a:spcBef>
              <a:spcAft>
                <a:spcPts val="0"/>
              </a:spcAft>
              <a:buClr>
                <a:schemeClr val="accent3"/>
              </a:buClr>
              <a:buFont typeface="Wingdings 2"/>
              <a:buNone/>
              <a:defRPr/>
            </a:pPr>
            <a:r>
              <a:rPr lang="ru-RU" sz="2800" b="1" dirty="0" smtClean="0"/>
              <a:t>«Государственная политика в области здравоохранения осуществляется исходя из того, что жизнь и здоровье граждан являются одним из условий обеспечения </a:t>
            </a:r>
            <a:r>
              <a:rPr lang="ru-RU" sz="2800" b="1" dirty="0" smtClean="0">
                <a:solidFill>
                  <a:srgbClr val="C00000"/>
                </a:solidFill>
              </a:rPr>
              <a:t>национальной безопасности</a:t>
            </a:r>
            <a:r>
              <a:rPr lang="ru-RU" sz="2800" b="1" dirty="0" smtClean="0"/>
              <a:t>…»</a:t>
            </a:r>
          </a:p>
          <a:p>
            <a:pPr marL="274320" indent="-274320" algn="r" eaLnBrk="1" fontAlgn="auto" hangingPunct="1">
              <a:lnSpc>
                <a:spcPct val="110000"/>
              </a:lnSpc>
              <a:spcBef>
                <a:spcPts val="1200"/>
              </a:spcBef>
              <a:spcAft>
                <a:spcPts val="0"/>
              </a:spcAft>
              <a:buClr>
                <a:schemeClr val="accent3"/>
              </a:buClr>
              <a:buFont typeface="Wingdings 2"/>
              <a:buNone/>
              <a:defRPr/>
            </a:pPr>
            <a:r>
              <a:rPr lang="ru-RU" sz="1800" b="1" dirty="0" smtClean="0"/>
              <a:t>из проекта Федерального Закона       «О здравоохранении»</a:t>
            </a:r>
            <a:r>
              <a:rPr lang="ru-RU" sz="1800" dirty="0" smtClean="0"/>
              <a:t> </a:t>
            </a:r>
          </a:p>
          <a:p>
            <a:pPr marL="274320" indent="-274320" eaLnBrk="1" fontAlgn="auto" hangingPunct="1">
              <a:spcAft>
                <a:spcPts val="0"/>
              </a:spcAft>
              <a:buClr>
                <a:schemeClr val="accent3"/>
              </a:buClr>
              <a:buFont typeface="Wingdings 2"/>
              <a:buNone/>
              <a:defRPr/>
            </a:pPr>
            <a:endParaRPr lang="ru-RU" sz="2800" dirty="0"/>
          </a:p>
        </p:txBody>
      </p:sp>
      <p:pic>
        <p:nvPicPr>
          <p:cNvPr id="7" name="Содержимое 6" descr="Путин 2.jpg"/>
          <p:cNvPicPr>
            <a:picLocks noGrp="1" noChangeAspect="1"/>
          </p:cNvPicPr>
          <p:nvPr>
            <p:ph sz="half" idx="4294967295"/>
          </p:nvPr>
        </p:nvPicPr>
        <p:blipFill>
          <a:blip r:embed="rId2" cstate="print"/>
          <a:stretch>
            <a:fillRect/>
          </a:stretch>
        </p:blipFill>
        <p:spPr>
          <a:xfrm>
            <a:off x="4429124" y="1785926"/>
            <a:ext cx="4527766" cy="3622396"/>
          </a:xfrm>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54221_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0" y="0"/>
            <a:ext cx="9144000" cy="492125"/>
          </a:xfrm>
          <a:prstGeom prst="rect">
            <a:avLst/>
          </a:prstGeom>
        </p:spPr>
        <p:txBody>
          <a:bodyPr>
            <a:spAutoFit/>
          </a:bodyPr>
          <a:lstStyle/>
          <a:p>
            <a:pPr marL="342900" indent="-342900" algn="ctr" fontAlgn="ctr">
              <a:spcBef>
                <a:spcPts val="0"/>
              </a:spcBef>
              <a:spcAft>
                <a:spcPts val="0"/>
              </a:spcAft>
              <a:defRPr/>
            </a:pPr>
            <a:r>
              <a:rPr lang="ru-RU" sz="2600" dirty="0">
                <a:solidFill>
                  <a:srgbClr val="FFC000"/>
                </a:solidFill>
                <a:effectLst>
                  <a:outerShdw blurRad="38100" dist="38100" dir="2700000" algn="tl">
                    <a:srgbClr val="000000">
                      <a:alpha val="43137"/>
                    </a:srgbClr>
                  </a:outerShdw>
                </a:effectLst>
                <a:latin typeface="Tahoma" pitchFamily="34" charset="0"/>
                <a:cs typeface="+mn-cs"/>
              </a:rPr>
              <a:t>Продолжительность жизни по странам мира</a:t>
            </a:r>
            <a:endParaRPr lang="ru-RU" sz="2600" dirty="0">
              <a:solidFill>
                <a:srgbClr val="FFC000"/>
              </a:solidFill>
              <a:effectLst>
                <a:outerShdw blurRad="38100" dist="38100" dir="2700000" algn="tl">
                  <a:srgbClr val="000000">
                    <a:alpha val="43137"/>
                  </a:srgbClr>
                </a:outerShdw>
              </a:effectLst>
              <a:latin typeface="+mn-lt"/>
              <a:cs typeface="+mn-cs"/>
            </a:endParaRPr>
          </a:p>
        </p:txBody>
      </p:sp>
      <p:graphicFrame>
        <p:nvGraphicFramePr>
          <p:cNvPr id="5" name="Group 97"/>
          <p:cNvGraphicFramePr>
            <a:graphicFrameLocks/>
          </p:cNvGraphicFramePr>
          <p:nvPr/>
        </p:nvGraphicFramePr>
        <p:xfrm>
          <a:off x="0" y="30163"/>
          <a:ext cx="9144000" cy="6827847"/>
        </p:xfrm>
        <a:graphic>
          <a:graphicData uri="http://schemas.openxmlformats.org/drawingml/2006/table">
            <a:tbl>
              <a:tblPr/>
              <a:tblGrid>
                <a:gridCol w="1235075"/>
                <a:gridCol w="5865813"/>
                <a:gridCol w="2043112"/>
              </a:tblGrid>
              <a:tr h="512763">
                <a:tc gridSpan="3">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rgbClr val="FFC000"/>
                          </a:solidFill>
                          <a:effectLst>
                            <a:outerShdw blurRad="38100" dist="38100" dir="2700000" algn="tl">
                              <a:srgbClr val="000000">
                                <a:alpha val="43137"/>
                              </a:srgbClr>
                            </a:outerShdw>
                          </a:effectLst>
                          <a:latin typeface="Tahoma" pitchFamily="34" charset="0"/>
                          <a:cs typeface="Arial" charset="0"/>
                        </a:rPr>
                        <a:t>Продолжительность жизни по странам мира</a:t>
                      </a:r>
                      <a:endParaRPr kumimoji="0" lang="ru-RU" sz="2600" b="0" i="0" u="none" strike="noStrike" cap="none" normalizeH="0" baseline="0" dirty="0" smtClean="0">
                        <a:ln>
                          <a:noFill/>
                        </a:ln>
                        <a:solidFill>
                          <a:srgbClr val="FFC000"/>
                        </a:solidFill>
                        <a:effectLst>
                          <a:outerShdw blurRad="38100" dist="38100" dir="2700000" algn="tl">
                            <a:srgbClr val="000000">
                              <a:alpha val="43137"/>
                            </a:srgbClr>
                          </a:outerShdw>
                        </a:effectLst>
                        <a:latin typeface="Arial" charset="0"/>
                        <a:cs typeface="Arial" charset="0"/>
                      </a:endParaRPr>
                    </a:p>
                  </a:txBody>
                  <a:tcPr anchor="ctr" horzOverflow="overflow">
                    <a:lnL>
                      <a:noFill/>
                    </a:lnL>
                    <a:lnR>
                      <a:noFill/>
                    </a:lnR>
                    <a:lnT>
                      <a:noFill/>
                    </a:lnT>
                    <a:lnB>
                      <a:noFill/>
                    </a:lnB>
                    <a:lnTlToBr>
                      <a:noFill/>
                    </a:lnTlToBr>
                    <a:lnBlToTr>
                      <a:noFill/>
                    </a:lnBlToTr>
                    <a:solidFill>
                      <a:srgbClr val="008080"/>
                    </a:solidFill>
                  </a:tcPr>
                </a:tc>
                <a:tc hMerge="1">
                  <a:txBody>
                    <a:bodyPr/>
                    <a:lstStyle/>
                    <a:p>
                      <a:endParaRPr lang="ru-RU"/>
                    </a:p>
                  </a:txBody>
                  <a:tcPr/>
                </a:tc>
                <a:tc hMerge="1">
                  <a:txBody>
                    <a:bodyPr/>
                    <a:lstStyle/>
                    <a:p>
                      <a:endParaRPr lang="ru-RU"/>
                    </a:p>
                  </a:txBody>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Страна</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Возраст</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lnTlToBr>
                      <a:noFill/>
                    </a:lnTlToBr>
                    <a:lnBlToTr>
                      <a:noFill/>
                    </a:lnBlToTr>
                    <a:solidFill>
                      <a:srgbClr val="C0C0C0"/>
                    </a:solidFill>
                  </a:tcPr>
                </a:tc>
              </a:tr>
              <a:tr h="2857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1</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Андорра</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83.49</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2</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630083"/>
                          </a:solidFill>
                          <a:effectLst/>
                          <a:latin typeface="Tahoma" pitchFamily="34" charset="0"/>
                          <a:cs typeface="Arial" charset="0"/>
                        </a:rPr>
                        <a:t>Макао</a:t>
                      </a:r>
                      <a:endParaRPr kumimoji="0" lang="ru-RU" sz="1200" b="1" i="0" u="none" strike="noStrike" cap="none" normalizeH="0" baseline="0" dirty="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81.87</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3</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630083"/>
                          </a:solidFill>
                          <a:effectLst/>
                          <a:latin typeface="Tahoma" pitchFamily="34" charset="0"/>
                          <a:cs typeface="Arial" charset="0"/>
                        </a:rPr>
                        <a:t>Сан-Марино</a:t>
                      </a:r>
                      <a:endParaRPr kumimoji="0" lang="ru-RU" sz="1200" b="1" i="0" u="none" strike="noStrike" cap="none" normalizeH="0" baseline="0" dirty="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81.43</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4</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630083"/>
                          </a:solidFill>
                          <a:effectLst/>
                          <a:latin typeface="Tahoma" pitchFamily="34" charset="0"/>
                          <a:cs typeface="Arial" charset="0"/>
                        </a:rPr>
                        <a:t>Япония</a:t>
                      </a:r>
                      <a:endParaRPr kumimoji="0" lang="ru-RU" sz="1200" b="1" i="0" u="none" strike="noStrike" cap="none" normalizeH="0" baseline="0" dirty="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80.93</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5</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630083"/>
                          </a:solidFill>
                          <a:effectLst/>
                          <a:latin typeface="Tahoma" pitchFamily="34" charset="0"/>
                          <a:cs typeface="Arial" charset="0"/>
                        </a:rPr>
                        <a:t>Сингапур</a:t>
                      </a:r>
                      <a:endParaRPr kumimoji="0" lang="ru-RU" sz="1200" b="1" i="0" u="none" strike="noStrike" cap="none" normalizeH="0" baseline="0" dirty="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80.42</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6</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Австралия</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80.13</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857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8</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Швейцария</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79.99</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9</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630083"/>
                          </a:solidFill>
                          <a:effectLst/>
                          <a:latin typeface="Tahoma" pitchFamily="34" charset="0"/>
                          <a:cs typeface="Arial" charset="0"/>
                        </a:rPr>
                        <a:t>Швеция</a:t>
                      </a:r>
                      <a:endParaRPr kumimoji="0" lang="ru-RU" sz="1200" b="1" i="0" u="none" strike="noStrike" cap="none" normalizeH="0" baseline="0" dirty="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79.97</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10</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Гонконг</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79.93</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11</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Канада</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79.83</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36</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630083"/>
                          </a:solidFill>
                          <a:effectLst/>
                          <a:latin typeface="Tahoma" pitchFamily="34" charset="0"/>
                          <a:cs typeface="Arial" charset="0"/>
                        </a:rPr>
                        <a:t>Великобритания</a:t>
                      </a:r>
                      <a:endParaRPr kumimoji="0" lang="ru-RU" sz="1200" b="1" i="0" u="none" strike="noStrike" cap="none" normalizeH="0" baseline="0" dirty="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78.16</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48</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США</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77.14</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857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103</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Болгария</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71.8</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141</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Ирак</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67.81</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0000"/>
                          </a:solidFill>
                          <a:effectLst/>
                          <a:latin typeface="Tahoma" pitchFamily="34" charset="0"/>
                          <a:cs typeface="Arial" charset="0"/>
                        </a:rPr>
                        <a:t>142</a:t>
                      </a:r>
                      <a:endParaRPr kumimoji="0" lang="ru-RU" sz="1200" b="1" i="0" u="none" strike="noStrike" cap="none" normalizeH="0" baseline="0" smtClean="0">
                        <a:ln>
                          <a:noFill/>
                        </a:ln>
                        <a:solidFill>
                          <a:srgbClr val="FF0000"/>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0000"/>
                          </a:solidFill>
                          <a:effectLst/>
                          <a:latin typeface="Tahoma" pitchFamily="34" charset="0"/>
                          <a:cs typeface="Arial" charset="0"/>
                        </a:rPr>
                        <a:t>Россия</a:t>
                      </a:r>
                      <a:endParaRPr kumimoji="0" lang="ru-RU" sz="1200" b="1" i="0" u="none" strike="noStrike" cap="none" normalizeH="0" baseline="0" smtClean="0">
                        <a:ln>
                          <a:noFill/>
                        </a:ln>
                        <a:solidFill>
                          <a:srgbClr val="FF0000"/>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0000"/>
                          </a:solidFill>
                          <a:effectLst/>
                          <a:latin typeface="Tahoma" pitchFamily="34" charset="0"/>
                          <a:cs typeface="Arial" charset="0"/>
                        </a:rPr>
                        <a:t>67.66</a:t>
                      </a:r>
                      <a:endParaRPr kumimoji="0" lang="ru-RU" sz="1200" b="1" i="0" u="none" strike="noStrike" cap="none" normalizeH="0" baseline="0" smtClean="0">
                        <a:ln>
                          <a:noFill/>
                        </a:ln>
                        <a:solidFill>
                          <a:srgbClr val="FF0000"/>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143</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Белиз</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67.36</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220</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Ангола</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36.96</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221</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Лесото</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36.94</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57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222</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Замбия</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35.25</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223</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Ботсвана</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32.26</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224</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630083"/>
                          </a:solidFill>
                          <a:effectLst/>
                          <a:latin typeface="Tahoma" pitchFamily="34" charset="0"/>
                          <a:cs typeface="Arial" charset="0"/>
                        </a:rPr>
                        <a:t>Мозамбик</a:t>
                      </a:r>
                      <a:endParaRPr kumimoji="0" lang="ru-RU" sz="1200" b="1" i="0" u="none" strike="noStrike" cap="none" normalizeH="0" baseline="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630083"/>
                          </a:solidFill>
                          <a:effectLst/>
                          <a:latin typeface="Tahoma" pitchFamily="34" charset="0"/>
                          <a:cs typeface="Arial" charset="0"/>
                        </a:rPr>
                        <a:t>31.3</a:t>
                      </a:r>
                      <a:endParaRPr kumimoji="0" lang="ru-RU" sz="1200" b="1" i="0" u="none" strike="noStrike" cap="none" normalizeH="0" baseline="0" dirty="0" smtClean="0">
                        <a:ln>
                          <a:noFill/>
                        </a:ln>
                        <a:solidFill>
                          <a:srgbClr val="630083"/>
                        </a:solidFill>
                        <a:effectLst/>
                        <a:latin typeface="Arial" charset="0"/>
                        <a:cs typeface="Arial" charset="0"/>
                      </a:endParaRPr>
                    </a:p>
                  </a:txBody>
                  <a:tcPr anchor="b"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1232</Words>
  <Application>Microsoft Office PowerPoint</Application>
  <PresentationFormat>Экран (4:3)</PresentationFormat>
  <Paragraphs>184</Paragraphs>
  <Slides>33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35" baseType="lpstr">
      <vt:lpstr>Тема Office</vt:lpstr>
      <vt:lpstr>Лист Microsoft Excel 97-2003</vt:lpstr>
      <vt:lpstr>Пищевой терроризм. Методы сохранения здоровья</vt:lpstr>
      <vt:lpstr>Презентация PowerPoint</vt:lpstr>
      <vt:lpstr>Для чего создан  Центр «Здоровая нация»?</vt:lpstr>
      <vt:lpstr>Презентация PowerPoint</vt:lpstr>
      <vt:lpstr>Презентация PowerPoint</vt:lpstr>
      <vt:lpstr>Презентация PowerPoint</vt:lpstr>
      <vt:lpstr>Цель концепции  «Здоровье через Гигиену»  Российской программы  «Здоровое питание – здоровье нации»:</vt:lpstr>
      <vt:lpstr>Государственный приоритет</vt:lpstr>
      <vt:lpstr>Презентация PowerPoint</vt:lpstr>
      <vt:lpstr>Наш обменный процесс формировался миллионы лет.</vt:lpstr>
      <vt:lpstr>Важно, чтобы пища была не просто вкусной, но и полезной!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Немедленный эффект от внедрения гигиенически обоснованного питания – увеличение средней продолжительности жизни с тех мизерных 60 лет, которые есть сейчас, примерно на 14-15 лет – вот вклад только одного звена Гигиены питания.                                                          ( В. А . Тутельян, 2006)</vt:lpstr>
      <vt:lpstr>Что такое ЗДОРОВЬЕ?</vt:lpstr>
      <vt:lpstr>10 критериев здоровья.</vt:lpstr>
      <vt:lpstr>Факторы, влияющие на здоровье.</vt:lpstr>
      <vt:lpstr>IV. Образ жизни.</vt:lpstr>
      <vt:lpstr>Изменения энергозатрат за последние 50 лет</vt:lpstr>
      <vt:lpstr>Презентация PowerPoint</vt:lpstr>
      <vt:lpstr>Презентация PowerPoint</vt:lpstr>
      <vt:lpstr>Презентация PowerPoint</vt:lpstr>
      <vt:lpstr>Презентация PowerPoint</vt:lpstr>
      <vt:lpstr>Презентация PowerPoint</vt:lpstr>
      <vt:lpstr>сертификат</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svetalex</dc:creator>
  <cp:lastModifiedBy>Знание</cp:lastModifiedBy>
  <cp:revision>42</cp:revision>
  <dcterms:created xsi:type="dcterms:W3CDTF">2013-01-02T12:03:22Z</dcterms:created>
  <dcterms:modified xsi:type="dcterms:W3CDTF">2015-04-07T09:17:19Z</dcterms:modified>
</cp:coreProperties>
</file>